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52" r:id="rId4"/>
  </p:sldMasterIdLst>
  <p:notesMasterIdLst>
    <p:notesMasterId r:id="rId46"/>
  </p:notesMasterIdLst>
  <p:handoutMasterIdLst>
    <p:handoutMasterId r:id="rId47"/>
  </p:handoutMasterIdLst>
  <p:sldIdLst>
    <p:sldId id="323" r:id="rId5"/>
    <p:sldId id="353" r:id="rId6"/>
    <p:sldId id="345" r:id="rId7"/>
    <p:sldId id="291" r:id="rId8"/>
    <p:sldId id="346" r:id="rId9"/>
    <p:sldId id="357" r:id="rId10"/>
    <p:sldId id="338" r:id="rId11"/>
    <p:sldId id="333" r:id="rId12"/>
    <p:sldId id="328" r:id="rId13"/>
    <p:sldId id="258" r:id="rId14"/>
    <p:sldId id="282" r:id="rId15"/>
    <p:sldId id="292" r:id="rId16"/>
    <p:sldId id="331" r:id="rId17"/>
    <p:sldId id="283" r:id="rId18"/>
    <p:sldId id="285" r:id="rId19"/>
    <p:sldId id="287" r:id="rId20"/>
    <p:sldId id="304" r:id="rId21"/>
    <p:sldId id="360" r:id="rId22"/>
    <p:sldId id="377" r:id="rId23"/>
    <p:sldId id="378" r:id="rId24"/>
    <p:sldId id="297" r:id="rId25"/>
    <p:sldId id="356" r:id="rId26"/>
    <p:sldId id="299" r:id="rId27"/>
    <p:sldId id="298" r:id="rId28"/>
    <p:sldId id="348" r:id="rId29"/>
    <p:sldId id="261" r:id="rId30"/>
    <p:sldId id="262" r:id="rId31"/>
    <p:sldId id="332" r:id="rId32"/>
    <p:sldId id="354" r:id="rId33"/>
    <p:sldId id="361" r:id="rId34"/>
    <p:sldId id="371" r:id="rId35"/>
    <p:sldId id="376" r:id="rId36"/>
    <p:sldId id="367" r:id="rId37"/>
    <p:sldId id="375" r:id="rId38"/>
    <p:sldId id="369" r:id="rId39"/>
    <p:sldId id="326" r:id="rId40"/>
    <p:sldId id="355" r:id="rId41"/>
    <p:sldId id="334" r:id="rId42"/>
    <p:sldId id="335" r:id="rId43"/>
    <p:sldId id="351" r:id="rId44"/>
    <p:sldId id="290" r:id="rId4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73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3DEC388-69C3-41CE-836D-8CADE66F758F}" type="datetime1">
              <a:rPr lang="fr-FR" smtClean="0"/>
              <a:pPr algn="r" rtl="0"/>
              <a:t>05/12/2022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E31375A4-56A4-47D6-9801-1991572033F7}" type="slidenum">
              <a:rPr lang="fr-FR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3CF334A0-7817-44BF-BE74-0C1D60A40209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1162444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3682C-1666-439C-B1F6-2324BA8BDEE9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0E40-E96F-4F90-B177-9CA529868AE7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28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8A20-D5AA-4EBF-82E0-3620BEFE5662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90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54D6-28DC-40C0-8824-32CC37999B83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9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​</a:t>
            </a:r>
            <a:fld id="{FF5F1CE1-2D83-4710-B005-E03A94773F54}" type="datetime1">
              <a:rPr lang="fr-FR" smtClean="0"/>
              <a:pPr/>
              <a:t>05/12/2022</a:t>
            </a:fld>
            <a:r>
              <a:rPr lang="fr-FR"/>
              <a:t>​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42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60CA-F5F0-431E-AD16-DA84336EFE3A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3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1E30-3F8C-45A0-A97D-32FEE21AD3FE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44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​</a:t>
            </a:r>
            <a:fld id="{B4D55279-C06B-4789-90C7-CDBF3CF07A5D}" type="datetime1">
              <a:rPr lang="fr-FR" smtClean="0"/>
              <a:pPr/>
              <a:t>05/12/2022</a:t>
            </a:fld>
            <a:r>
              <a:rPr lang="fr-FR"/>
              <a:t>​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77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A7CD-A54C-4044-94F4-AD92C5338D2B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9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D363-38EB-4EFE-A4CB-9D469BC54DCB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9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62B6-9765-4D0D-A062-B6261D408591}" type="datetime1">
              <a:rPr lang="fr-FR" smtClean="0"/>
              <a:pPr/>
              <a:t>05/12/2022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rtl="0"/>
            <a:endParaRPr lang="fr-FR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2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​</a:t>
            </a:r>
            <a:fld id="{B4D55279-C06B-4789-90C7-CDBF3CF07A5D}" type="datetime1">
              <a:rPr lang="fr-FR" smtClean="0"/>
              <a:pPr/>
              <a:t>05/12/2022</a:t>
            </a:fld>
            <a:r>
              <a:rPr lang="fr-FR"/>
              <a:t>​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55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25A4D-5756-A801-B177-4DF2DEBC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9" y="683394"/>
            <a:ext cx="7533373" cy="433136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fr-BE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Organisation de la synergie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CPAS et Ville de Charleroi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la gestion de leurs archives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Enjeux culturels et patrimo</a:t>
            </a:r>
            <a:r>
              <a:rPr lang="fr-BE" sz="3600" cap="smal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niaux</a:t>
            </a:r>
            <a:br>
              <a:rPr lang="fr-BE" sz="3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3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2000" cap="smal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Carine </a:t>
            </a:r>
            <a:r>
              <a:rPr lang="fr-BE" sz="2000" cap="small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Gouvienne</a:t>
            </a:r>
            <a:r>
              <a:rPr lang="fr-BE" sz="2000" cap="smal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Archiviste de la Ville et du CPAS de Charleroi</a:t>
            </a:r>
            <a:endParaRPr lang="fr-BE" sz="2000" cap="sm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30D17F-3448-18AB-731E-3F55A67D2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-  -</a:t>
            </a:r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8BC404-30C9-2FBF-0089-500D9592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60" y="5127446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8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23837"/>
            <a:ext cx="3484879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/>
              <a:t>Un premier déménagement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déménagement qui permet de quitter Marchienne-au-Pont et d’alléger la Caserne</a:t>
            </a:r>
          </a:p>
          <a:p>
            <a:pPr marL="0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Déménagement en interne</a:t>
            </a:r>
          </a:p>
          <a:p>
            <a:pPr marL="960120" lvl="2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kl d’archives du CPAS  + collection des journaux et archives de l’urbanisme de la Ville</a:t>
            </a:r>
          </a:p>
          <a:p>
            <a:pPr marL="960120" lvl="2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Réalisé en 4 mois entre novembre 2009 et février 2010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D6516-A80C-F056-CF46-90BA4788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00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4474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Le site 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Gosselies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32" y="-4572"/>
            <a:ext cx="7241059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528E926-421A-28CD-FA88-D97CEF47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198073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2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26"/>
            <a:ext cx="5019945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45" y="1347152"/>
            <a:ext cx="8510194" cy="56583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08979" y="604007"/>
            <a:ext cx="62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Caserne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Trésignies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Déménagement de la collection de journaux - 2010</a:t>
            </a:r>
          </a:p>
        </p:txBody>
      </p:sp>
    </p:spTree>
    <p:extLst>
      <p:ext uri="{BB962C8B-B14F-4D97-AF65-F5344CB8AC3E}">
        <p14:creationId xmlns:p14="http://schemas.microsoft.com/office/powerpoint/2010/main" val="19462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4474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Synergie CPAS/Ville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400" dirty="0"/>
          </a:p>
          <a:p>
            <a:pPr marL="0" indent="0" algn="just">
              <a:buNone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Convention 2018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Décision </a:t>
            </a: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réhabiliter un bâtiment appartenant à la Ville 	« </a:t>
            </a:r>
            <a:r>
              <a:rPr lang="fr-B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Technoole</a:t>
            </a: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Villette », pour divers services, dont le 	service 	commun des archives de la Ville et du CPAS.  </a:t>
            </a:r>
          </a:p>
          <a:p>
            <a:pPr algn="just">
              <a:buFontTx/>
              <a:buChar char="-"/>
            </a:pPr>
            <a:endParaRPr lang="fr-B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B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Prévoit: </a:t>
            </a:r>
          </a:p>
          <a:p>
            <a:pPr algn="just">
              <a:buFontTx/>
              <a:buChar char="-"/>
            </a:pPr>
            <a:endParaRPr lang="fr-B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Tx/>
              <a:buChar char="-"/>
            </a:pP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L’accueil de </a:t>
            </a:r>
            <a:r>
              <a:rPr lang="fr-BE" sz="1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archives et du personnel </a:t>
            </a:r>
          </a:p>
          <a:p>
            <a:pPr lvl="1" algn="just">
              <a:buFontTx/>
              <a:buChar char="-"/>
            </a:pPr>
            <a:endParaRPr lang="fr-B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Tx/>
              <a:buChar char="-"/>
            </a:pP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prise en charge de l’accroissement des archives</a:t>
            </a:r>
          </a:p>
          <a:p>
            <a:pPr lvl="1" algn="just">
              <a:buFontTx/>
              <a:buChar char="-"/>
            </a:pPr>
            <a:endParaRPr lang="fr-B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Tx/>
              <a:buChar char="-"/>
            </a:pP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développement de solutions NTIC </a:t>
            </a:r>
            <a:endParaRPr lang="fr-FR" sz="1800" dirty="0"/>
          </a:p>
          <a:p>
            <a:endParaRPr lang="fr-FR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28E926-421A-28CD-FA88-D97CEF47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4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4474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Technopole Villette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Quelques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chiffres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744663" cy="5120640"/>
          </a:xfrm>
        </p:spPr>
        <p:txBody>
          <a:bodyPr>
            <a:normAutofit/>
          </a:bodyPr>
          <a:lstStyle/>
          <a:p>
            <a:pPr marL="502920" lvl="1" indent="0" algn="just">
              <a:buNone/>
            </a:pPr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 mené par le Bureau d’Etudes de la Ville: rénovation lourde d’un bâtiment industriel </a:t>
            </a:r>
          </a:p>
          <a:p>
            <a:pPr marL="960120" lvl="2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estimés à 6 millions d’€</a:t>
            </a:r>
          </a:p>
          <a:p>
            <a:pPr marL="960120" lvl="2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des travaux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 et RW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 cadre du Plan d’investissement communal</a:t>
            </a:r>
          </a:p>
          <a:p>
            <a:pPr marL="960120" lvl="2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Financement des équipement en étagères mobiles par le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CPAS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940.000 € HTVA) </a:t>
            </a: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CA7DB-B53D-26F5-8D1F-765D131F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7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4474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Technopole Villette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Locaux</a:t>
            </a: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744663" cy="5120640"/>
          </a:xfrm>
        </p:spPr>
        <p:txBody>
          <a:bodyPr>
            <a:normAutofit fontScale="92500" lnSpcReduction="20000"/>
          </a:bodyPr>
          <a:lstStyle/>
          <a:p>
            <a:pPr marL="502920" lvl="1" indent="0">
              <a:buNone/>
            </a:pPr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>
              <a:buNone/>
            </a:pPr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6.000 m² dont 3.000 m² réservés au service Archives</a:t>
            </a:r>
          </a:p>
          <a:p>
            <a:pPr lvl="1" algn="just"/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2500 m² d’espace de </a:t>
            </a:r>
            <a:r>
              <a:rPr lang="fr-F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stockage</a:t>
            </a: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d’archives</a:t>
            </a:r>
          </a:p>
          <a:p>
            <a:pPr lvl="1" algn="just"/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Locaux annexes: </a:t>
            </a:r>
          </a:p>
          <a:p>
            <a:pPr lvl="1" algn="just"/>
            <a:endParaRPr lang="fr-FR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algn="just">
              <a:lnSpc>
                <a:spcPct val="120000"/>
              </a:lnSpc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accessible aux camions via rampe et grande porte sectionnelle (commun au Musée des Beaux-Arts de Charleroi)</a:t>
            </a:r>
          </a:p>
          <a:p>
            <a:pPr marL="1257300" lvl="2" indent="-342900" algn="just"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 de tri</a:t>
            </a:r>
          </a:p>
          <a:p>
            <a:pPr marL="1257300" lvl="2" indent="-342900" algn="just"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Réserve fournitures</a:t>
            </a:r>
          </a:p>
          <a:p>
            <a:pPr marL="1257300" lvl="2" indent="-342900" algn="just"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Réserve précieuse et réserve </a:t>
            </a:r>
            <a:r>
              <a:rPr lang="fr-FR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icono</a:t>
            </a: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(climatisées)</a:t>
            </a:r>
          </a:p>
          <a:p>
            <a:pPr marL="1257300" lvl="2" indent="-342900" algn="just"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 de lecture/consultation</a:t>
            </a:r>
          </a:p>
          <a:p>
            <a:pPr marL="1257300" lvl="2" indent="-342900" algn="just"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Bureaux pour le personnel</a:t>
            </a:r>
          </a:p>
          <a:p>
            <a:pPr marL="1257300" lvl="2" indent="-342900" algn="just">
              <a:buFontTx/>
              <a:buChar char="-"/>
            </a:pPr>
            <a:r>
              <a:rPr lang="fr-FR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Salle de réunion</a:t>
            </a:r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F8EB6-0B28-FF80-9482-0F0583C2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08093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9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4474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Technopole Villette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Etagères 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mobiles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744663" cy="5120640"/>
          </a:xfrm>
        </p:spPr>
        <p:txBody>
          <a:bodyPr>
            <a:normAutofit fontScale="92500"/>
          </a:bodyPr>
          <a:lstStyle/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1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1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Site complètement équipé en étagères mobiles électriques (</a:t>
            </a:r>
            <a:r>
              <a:rPr lang="fr-BE" sz="19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Bruynzeel</a:t>
            </a:r>
            <a:r>
              <a:rPr lang="fr-BE" sz="1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1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 kl de rayonnages (existant + accroissement)</a:t>
            </a: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1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blocs d’étagères mobiles indépendants</a:t>
            </a: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1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Accroissement prévu pour chaque fonds (5 à 10 ans)</a:t>
            </a: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1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Rails installés pour 8 kl supplémentaires</a:t>
            </a: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1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6C4041B-2C23-1DBE-AB71-97D53F5E281D}"/>
              </a:ext>
            </a:extLst>
          </p:cNvPr>
          <p:cNvSpPr txBox="1"/>
          <p:nvPr/>
        </p:nvSpPr>
        <p:spPr>
          <a:xfrm>
            <a:off x="3605048" y="873252"/>
            <a:ext cx="80088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endParaRPr lang="fr-FR" sz="1800" dirty="0"/>
          </a:p>
          <a:p>
            <a:pPr lvl="3"/>
            <a:endParaRPr lang="fr-FR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76C9F-184A-9C58-ABD9-89A65C9B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3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  <a:t>Les travaux</a:t>
            </a:r>
            <a:b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Juillet 2021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08" y="305535"/>
            <a:ext cx="8738392" cy="655246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EF1F4-46CC-B609-2EBB-00F1A31B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6" y="52506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7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  <a:t>Les travaux</a:t>
            </a:r>
            <a:b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Septembre</a:t>
            </a:r>
            <a:b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EF1F4-46CC-B609-2EBB-00F1A31B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6" y="52506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F20E4E3-9BD0-124D-19D4-2244FEA3F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84" y="246581"/>
            <a:ext cx="9142616" cy="61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  <a:t>Aujourd’hui</a:t>
            </a:r>
            <a:b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Décembre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EF1F4-46CC-B609-2EBB-00F1A31B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6" y="52506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7" descr="Une image contenant texte, extérieur, route, bâtiment">
            <a:extLst>
              <a:ext uri="{FF2B5EF4-FFF2-40B4-BE49-F238E27FC236}">
                <a16:creationId xmlns:a16="http://schemas.microsoft.com/office/drawing/2014/main" id="{78CE37E4-3EE1-D282-4F2B-21659456E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08" y="171831"/>
            <a:ext cx="8685781" cy="6514337"/>
          </a:xfrm>
        </p:spPr>
      </p:pic>
    </p:spTree>
    <p:extLst>
      <p:ext uri="{BB962C8B-B14F-4D97-AF65-F5344CB8AC3E}">
        <p14:creationId xmlns:p14="http://schemas.microsoft.com/office/powerpoint/2010/main" val="33248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25A4D-5756-A801-B177-4DF2DEBC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1079515"/>
            <a:ext cx="7315200" cy="32552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fr-BE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synergie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CPAS et Ville de Charleroi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la gestion de leurs archives </a:t>
            </a: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3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3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fr-BE" sz="2200" cap="sm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30D17F-3448-18AB-731E-3F55A67D2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8BC404-30C9-2FBF-0089-500D9592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60" y="5127446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6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900" dirty="0">
                <a:latin typeface="Arial" panose="020B0604020202020204" pitchFamily="34" charset="0"/>
                <a:cs typeface="Arial" panose="020B0604020202020204" pitchFamily="34" charset="0"/>
              </a:rPr>
              <a:t>Salle de lecture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EF1F4-46CC-B609-2EBB-00F1A31B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6" y="52506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5" descr="Une image contenant plancher, intérieur, pièce, plafond">
            <a:extLst>
              <a:ext uri="{FF2B5EF4-FFF2-40B4-BE49-F238E27FC236}">
                <a16:creationId xmlns:a16="http://schemas.microsoft.com/office/drawing/2014/main" id="{09069A60-75DD-E920-59E3-6F212EE72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08" y="170265"/>
            <a:ext cx="8689958" cy="65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9" y="0"/>
            <a:ext cx="10306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EA71EB16-46BA-02E4-D79D-034F8EB8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265" y="22138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9" y="0"/>
            <a:ext cx="10306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0517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20052" y="6384324"/>
            <a:ext cx="439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                           </a:t>
            </a:r>
            <a:r>
              <a:rPr lang="fr-BE" sz="1600" dirty="0"/>
              <a:t>Système Air Conditionné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054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2193" y="1109609"/>
            <a:ext cx="3529586" cy="4615411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Le déménagement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Technopole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Villette</a:t>
            </a:r>
            <a:b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744663" cy="5120640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Déménagement par société spécialisée en déménagement d’archives via marché public (114.000 €)</a:t>
            </a:r>
          </a:p>
          <a:p>
            <a:pPr algn="just">
              <a:buFontTx/>
              <a:buChar char="-"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kl d’archives CPAS et Ville</a:t>
            </a:r>
          </a:p>
          <a:p>
            <a:pPr algn="just">
              <a:buFontTx/>
              <a:buChar char="-"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Concerne les sites de Gosselies et de la Caserne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Trésignies</a:t>
            </a: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Gilly et de Marcinelle déménagés via moyens logistiques internes  </a:t>
            </a:r>
          </a:p>
          <a:p>
            <a:pPr algn="just">
              <a:buFontTx/>
              <a:buChar char="-"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an de préparation</a:t>
            </a:r>
          </a:p>
          <a:p>
            <a:pPr algn="just">
              <a:buFontTx/>
              <a:buChar char="-"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Déménagement d’octobre 2021 à février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76C9F-184A-9C58-ABD9-89A65C9B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5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1260" y="1071434"/>
            <a:ext cx="6858000" cy="5143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432" y="101376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 dirty="0"/>
              <a:t>Les étagères</a:t>
            </a:r>
            <a:br>
              <a:rPr lang="fr-FR" sz="2900" dirty="0"/>
            </a:br>
            <a:r>
              <a:rPr lang="fr-FR" sz="2900" dirty="0"/>
              <a:t> se remplissent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12" y="768213"/>
            <a:ext cx="3858080" cy="4832033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254313" y="1427446"/>
            <a:ext cx="3038869" cy="409311"/>
          </a:xfrm>
        </p:spPr>
        <p:txBody>
          <a:bodyPr rtlCol="0"/>
          <a:lstStyle/>
          <a:p>
            <a:pPr rtl="0"/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95" y="1427446"/>
            <a:ext cx="3363488" cy="48320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2796703-DE88-1F80-46EB-E2D3BA1B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6" y="52506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23837"/>
            <a:ext cx="3447393" cy="4601183"/>
          </a:xfrm>
        </p:spPr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Technopole Villette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Conditions 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de conservation et sécurité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744663" cy="51206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 de 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l’inertie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thermique et hydrique pour une conservation optimale des archives papier</a:t>
            </a:r>
          </a:p>
          <a:p>
            <a:pPr marL="0" indent="0" algn="just"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Isolation du bâtiment soignée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Pas de lumière naturelle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 d’expulsion d’air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Air conditionné dans certaines zones dédiées aux archives plus 	fragiles et précieuses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Système de ventilation entre les étagères (nuit)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Chauffage par le sol béton ciré</a:t>
            </a:r>
          </a:p>
          <a:p>
            <a:pPr marL="0" indent="0" algn="just">
              <a:buNone/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Détection incendie et système d’extinction mousse et CO2</a:t>
            </a:r>
          </a:p>
          <a:p>
            <a:pPr algn="just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Détection intrusions (alarmes par zones)</a:t>
            </a:r>
          </a:p>
          <a:p>
            <a:pPr algn="just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de conservation uniquement accessibles via badge personnel</a:t>
            </a:r>
          </a:p>
          <a:p>
            <a:pPr algn="just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76C9F-184A-9C58-ABD9-89A65C9B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25A4D-5756-A801-B177-4DF2DEBC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1079515"/>
            <a:ext cx="7315200" cy="3255264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fr-BE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36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3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BE" sz="31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fr-BE" sz="2200" cap="sm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30D17F-3448-18AB-731E-3F55A67D2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8BC404-30C9-2FBF-0089-500D9592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60" y="5127446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16B14F-46E5-3B22-52ED-ADBCF7C4A3AC}"/>
              </a:ext>
            </a:extLst>
          </p:cNvPr>
          <p:cNvSpPr txBox="1"/>
          <p:nvPr/>
        </p:nvSpPr>
        <p:spPr>
          <a:xfrm>
            <a:off x="2877954" y="1780674"/>
            <a:ext cx="64609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4000" cap="small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Enjeux culturels et patrimo</a:t>
            </a:r>
            <a:r>
              <a:rPr lang="fr-BE" sz="4000" cap="small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niaux</a:t>
            </a:r>
          </a:p>
          <a:p>
            <a:pPr algn="ctr"/>
            <a:endParaRPr lang="fr-BE" sz="4000" cap="sm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BE" sz="4000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Le service Archives 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du CPAS de Charleroi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25000" lnSpcReduction="20000"/>
          </a:bodyPr>
          <a:lstStyle/>
          <a:p>
            <a:pPr lvl="1"/>
            <a:endParaRPr lang="fr-FR" dirty="0"/>
          </a:p>
          <a:p>
            <a:pPr lvl="1"/>
            <a:endParaRPr lang="fr-FR" dirty="0"/>
          </a:p>
          <a:p>
            <a:pPr rtl="0"/>
            <a:endParaRPr lang="fr-FR" sz="2400" dirty="0"/>
          </a:p>
          <a:p>
            <a:pPr rtl="0"/>
            <a:endParaRPr lang="fr-FR" sz="2400" dirty="0"/>
          </a:p>
          <a:p>
            <a:pPr algn="just">
              <a:lnSpc>
                <a:spcPct val="120000"/>
              </a:lnSpc>
            </a:pPr>
            <a:r>
              <a:rPr lang="fr-F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1977: Archives réparties dans les 15 anciennes Commissions d’Assistance Publique (inventaire)</a:t>
            </a:r>
          </a:p>
          <a:p>
            <a:pPr algn="just" rtl="0"/>
            <a:endParaRPr lang="fr-F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1</a:t>
            </a:r>
            <a:r>
              <a:rPr lang="fr-FR" sz="7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février 2000</a:t>
            </a:r>
          </a:p>
          <a:p>
            <a:pPr algn="just" rtl="0"/>
            <a:endParaRPr lang="fr-F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Création de l’ISPPC: différencier archives hôpitaux / CPAS</a:t>
            </a:r>
          </a:p>
          <a:p>
            <a:pPr marL="502920" lvl="1" indent="0" algn="just">
              <a:buNone/>
            </a:pPr>
            <a:endParaRPr lang="fr-F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Centralisation des Archives du CPAS à Marchienne-au-Pont</a:t>
            </a:r>
          </a:p>
          <a:p>
            <a:pPr lvl="1" algn="just">
              <a:buFont typeface="Wingdings" panose="05000000000000000000" pitchFamily="2" charset="2"/>
              <a:buChar char="v"/>
            </a:pPr>
            <a:endParaRPr lang="fr-F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fr-FR" sz="7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Mise en place de procédures de traitement des archives en collaboration avec tous les services de l’administration</a:t>
            </a:r>
          </a:p>
          <a:p>
            <a:pPr marL="502920" lvl="1" indent="0" algn="just">
              <a:buNone/>
            </a:pPr>
            <a:endParaRPr lang="fr-F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endParaRPr lang="fr-FR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algn="just">
              <a:buNone/>
            </a:pPr>
            <a:r>
              <a:rPr lang="fr-FR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L’archiviste devient un rouage essentiel de l’institution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fr-FR" sz="7200" dirty="0">
              <a:solidFill>
                <a:schemeClr val="tx1"/>
              </a:solidFill>
            </a:endParaRPr>
          </a:p>
          <a:p>
            <a:pPr marL="50292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lvl="2"/>
            <a:endParaRPr lang="fr-FR" dirty="0">
              <a:solidFill>
                <a:schemeClr val="tx1"/>
              </a:solidFill>
            </a:endParaRPr>
          </a:p>
          <a:p>
            <a:pPr rtl="0"/>
            <a:endParaRPr lang="fr-FR" dirty="0">
              <a:solidFill>
                <a:schemeClr val="tx1"/>
              </a:solidFill>
            </a:endParaRPr>
          </a:p>
          <a:p>
            <a:pPr rtl="0"/>
            <a:endParaRPr lang="fr-FR" dirty="0">
              <a:solidFill>
                <a:schemeClr val="tx1"/>
              </a:solidFill>
            </a:endParaRPr>
          </a:p>
          <a:p>
            <a:pPr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BE7525-9110-9ABF-FE87-4BC942B1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4" y="53388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900" dirty="0"/>
              <a:t>A quoi </a:t>
            </a:r>
            <a:br>
              <a:rPr lang="fr-FR" sz="2900" dirty="0"/>
            </a:br>
            <a:r>
              <a:rPr lang="fr-FR" sz="2900" dirty="0"/>
              <a:t>ça sert de conserver tout ça?</a:t>
            </a:r>
            <a:endParaRPr lang="fr-BE" sz="2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5308" y="523981"/>
            <a:ext cx="7329160" cy="5815173"/>
          </a:xfrm>
        </p:spPr>
        <p:txBody>
          <a:bodyPr>
            <a:normAutofit/>
          </a:bodyPr>
          <a:lstStyle/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r>
              <a:rPr lang="fr-FR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L’archiviste du CPAS</a:t>
            </a: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Garant de la </a:t>
            </a: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bonne gestion 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administratives des archives en  	conservant, éliminant, inventoriant, et communiquant les 	informations aux différents services du CPAS</a:t>
            </a: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Assure le </a:t>
            </a: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règles (législation Archives et RGPD) 	au sein de l’administration en collaboration avec le DPD 	(mise en place de procédures)</a:t>
            </a:r>
          </a:p>
          <a:p>
            <a:pPr marL="0" lvl="0" indent="0" algn="ctr" fontAlgn="auto">
              <a:lnSpc>
                <a:spcPct val="105000"/>
              </a:lnSpc>
              <a:spcAft>
                <a:spcPts val="800"/>
              </a:spcAft>
              <a:buNone/>
            </a:pP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Mais aussi</a:t>
            </a: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Valorise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 contenu des archives </a:t>
            </a: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interne 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pour le 	</a:t>
            </a: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permet de </a:t>
            </a: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conscientiser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 l’importance et la valeur 	</a:t>
            </a:r>
            <a:r>
              <a:rPr lang="fr-F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patrimoniale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archives</a:t>
            </a:r>
          </a:p>
          <a:p>
            <a:pPr marL="342900" lvl="0" indent="-342900" algn="ctr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Quoi? Comment?</a:t>
            </a:r>
            <a:endParaRPr lang="fr-FR" sz="18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CF6F1-E2CF-8F58-EB17-066DF3B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3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900" dirty="0"/>
              <a:t>Valoriser</a:t>
            </a:r>
            <a:br>
              <a:rPr lang="fr-FR" sz="2900" dirty="0"/>
            </a:br>
            <a:r>
              <a:rPr lang="fr-FR" sz="2900" dirty="0"/>
              <a:t>les archives du CPAS</a:t>
            </a:r>
            <a:br>
              <a:rPr lang="fr-FR" sz="2900" dirty="0"/>
            </a:br>
            <a:br>
              <a:rPr lang="fr-FR" sz="2900" dirty="0"/>
            </a:br>
            <a:r>
              <a:rPr lang="fr-FR" sz="2900" dirty="0"/>
              <a:t>Comment?</a:t>
            </a:r>
            <a:endParaRPr lang="fr-BE" sz="2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5308" y="370703"/>
            <a:ext cx="7329160" cy="5614045"/>
          </a:xfrm>
        </p:spPr>
        <p:txBody>
          <a:bodyPr>
            <a:normAutofit/>
          </a:bodyPr>
          <a:lstStyle/>
          <a:p>
            <a:pPr algn="just"/>
            <a:r>
              <a:rPr lang="fr-FR" sz="1800" dirty="0">
                <a:solidFill>
                  <a:schemeClr val="tx1"/>
                </a:solidFill>
              </a:rPr>
              <a:t>Publications: revue interne, revues spécialisées, articles de presse, actes de colloques, livres, plaquettes, catalogue d’exposition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Participations à des colloques, conférences et projets universitaires, études et collaborations avec des Universités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Expositions temporaires à l’occasion d’inauguration de nouveaux lieux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Expositions permanentes au sein de nos institutions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Publications sur les réseaux sociaux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CF6F1-E2CF-8F58-EB17-066DF3B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2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900" dirty="0"/>
              <a:t>Valoriser</a:t>
            </a:r>
            <a:br>
              <a:rPr lang="fr-FR" sz="2900" dirty="0"/>
            </a:br>
            <a:r>
              <a:rPr lang="fr-FR" sz="2900" dirty="0"/>
              <a:t>les archives du CPAS</a:t>
            </a:r>
            <a:br>
              <a:rPr lang="fr-FR" sz="2900" dirty="0"/>
            </a:br>
            <a:br>
              <a:rPr lang="fr-FR" sz="2900" dirty="0"/>
            </a:br>
            <a:r>
              <a:rPr lang="fr-FR" sz="2900" dirty="0"/>
              <a:t>Quoi?</a:t>
            </a:r>
            <a:endParaRPr lang="fr-BE" sz="2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5308" y="370703"/>
            <a:ext cx="7329160" cy="5614045"/>
          </a:xfrm>
        </p:spPr>
        <p:txBody>
          <a:bodyPr>
            <a:normAutofit/>
          </a:bodyPr>
          <a:lstStyle/>
          <a:p>
            <a:pPr algn="just"/>
            <a:r>
              <a:rPr lang="fr-FR" sz="1800" dirty="0">
                <a:solidFill>
                  <a:schemeClr val="tx1"/>
                </a:solidFill>
              </a:rPr>
              <a:t>Histoire du CPAS et des Institutions qui l’ont précédés (Bureau de Bienfaisance, Commissions Administratives des HC, CAP, Tables des Pauvres, …)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Histoire des Hôpitaux, des Hospices/Maisons de Repos, des Orphelinats, Maisons d’</a:t>
            </a:r>
            <a:r>
              <a:rPr lang="fr-FR" sz="1800" dirty="0" err="1">
                <a:solidFill>
                  <a:schemeClr val="tx1"/>
                </a:solidFill>
              </a:rPr>
              <a:t>Alénés</a:t>
            </a:r>
            <a:r>
              <a:rPr lang="fr-FR" sz="1800" dirty="0">
                <a:solidFill>
                  <a:schemeClr val="tx1"/>
                </a:solidFill>
              </a:rPr>
              <a:t>, …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Histoire politique et économique de nos régions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Histoire de personnalités marquantes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Etudes des mécanismes de paupérisation mais aussi d’évolution de l’aide apportée aux plus démunis</a:t>
            </a:r>
          </a:p>
          <a:p>
            <a:pPr algn="just"/>
            <a:endParaRPr lang="fr-FR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Etudes de faits de société, d’évènements qui ont marqués nos régions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CF6F1-E2CF-8F58-EB17-066DF3B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1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Histoire de l’évolution de nos </a:t>
            </a:r>
            <a:r>
              <a:rPr lang="fr-BE" sz="29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institutions</a:t>
            </a:r>
            <a:r>
              <a:rPr lang="fr-B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fr-B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2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(CPAS et organismes qui l’ont précédés)</a:t>
            </a:r>
            <a:endParaRPr lang="fr-BE" sz="28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5308" y="370704"/>
            <a:ext cx="7329160" cy="7531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CF6F1-E2CF-8F58-EB17-066DF3B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62E48BC6-5F2D-01AB-2E81-02EE731A0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92" y="370704"/>
            <a:ext cx="8617010" cy="58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29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Histoire des hôpitaux, de la gestion de la santé publique</a:t>
            </a:r>
            <a:br>
              <a:rPr lang="fr-BE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BE" sz="2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55308" y="370703"/>
            <a:ext cx="7329160" cy="5614045"/>
          </a:xfrm>
        </p:spPr>
        <p:txBody>
          <a:bodyPr>
            <a:normAutofit/>
          </a:bodyPr>
          <a:lstStyle/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endParaRPr lang="fr-BE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lvl="1" indent="-342900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2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Registres aux délibérations Commissions Administratives des Hospices Civils</a:t>
            </a:r>
          </a:p>
          <a:p>
            <a:pPr marL="845820" lvl="1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2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Registre d’entrée et de sorties des hôpitaux (Yvonne </a:t>
            </a:r>
            <a:r>
              <a:rPr lang="fr-BE" sz="22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Vieslet</a:t>
            </a:r>
            <a:r>
              <a:rPr lang="fr-BE" sz="2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45820" lvl="1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2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Comptes et budgets</a:t>
            </a:r>
          </a:p>
          <a:p>
            <a:pPr marL="845820" lvl="1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sz="2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CF6F1-E2CF-8F58-EB17-066DF3B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5" descr="Une image contenant texte">
            <a:extLst>
              <a:ext uri="{FF2B5EF4-FFF2-40B4-BE49-F238E27FC236}">
                <a16:creationId xmlns:a16="http://schemas.microsoft.com/office/drawing/2014/main" id="{DBC8A0BB-9AAA-8379-A7C9-870CB2D2A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03" y="65312"/>
            <a:ext cx="7115965" cy="67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0" indent="0" algn="ctr" fontAlgn="auto">
              <a:lnSpc>
                <a:spcPct val="105000"/>
              </a:lnSpc>
              <a:spcAft>
                <a:spcPts val="800"/>
              </a:spcAft>
              <a:buNone/>
            </a:pPr>
            <a:r>
              <a:rPr lang="fr-BE" sz="29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Histoire des Hospices, Maisons de Repos, Maisons d’aliénés, Orphelinats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90398" y="442622"/>
            <a:ext cx="7329160" cy="5614045"/>
          </a:xfrm>
        </p:spPr>
        <p:txBody>
          <a:bodyPr>
            <a:normAutofit/>
          </a:bodyPr>
          <a:lstStyle/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endParaRPr lang="fr-BE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endParaRPr lang="fr-BE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auto">
              <a:lnSpc>
                <a:spcPct val="105000"/>
              </a:lnSpc>
              <a:spcAft>
                <a:spcPts val="800"/>
              </a:spcAft>
              <a:buNone/>
            </a:pPr>
            <a:endParaRPr lang="fr-BE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5820" lvl="1" indent="-342900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Registres aux délibérations Commissions Administratives des Hospices Civils</a:t>
            </a:r>
          </a:p>
          <a:p>
            <a:pPr marL="845820" lvl="1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Comptes et budgets</a:t>
            </a:r>
          </a:p>
          <a:p>
            <a:pPr marL="845820" lvl="1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Dons et legs</a:t>
            </a:r>
          </a:p>
          <a:p>
            <a:pPr marL="845820" lvl="1" indent="-342900" algn="just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BE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Dossiers des personnes aidées (anonymisation des données)</a:t>
            </a:r>
          </a:p>
          <a:p>
            <a:pPr marL="342900" lvl="0" indent="-342900" algn="just" fontAlgn="auto">
              <a:lnSpc>
                <a:spcPct val="10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fr-BE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CF6F1-E2CF-8F58-EB17-066DF3B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16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a «Nouvelle Biographie nationale» vient de sortir: parmi les «grands» de Belgique, Marguerite Jacobs-Pauwels qui a consacré sa vie au service des plus faibles ">
            <a:extLst>
              <a:ext uri="{FF2B5EF4-FFF2-40B4-BE49-F238E27FC236}">
                <a16:creationId xmlns:a16="http://schemas.microsoft.com/office/drawing/2014/main" id="{E5D126C9-18BE-023A-0E2C-A4811E02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 bwMode="auto">
          <a:xfrm>
            <a:off x="3570288" y="766763"/>
            <a:ext cx="8115300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E048A-9ACF-7CB4-0C1E-BFC541B7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042416"/>
            <a:ext cx="2834640" cy="4053167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Comptes et budgets</a:t>
            </a:r>
            <a:br>
              <a:rPr lang="fr-FR" dirty="0"/>
            </a:br>
            <a:r>
              <a:rPr lang="fr-FR" dirty="0"/>
              <a:t>Bureau de Bienfaisance de Marchienne-au-Pont </a:t>
            </a:r>
            <a:br>
              <a:rPr lang="fr-FR" dirty="0"/>
            </a:br>
            <a:br>
              <a:rPr lang="fr-FR" dirty="0"/>
            </a:br>
            <a:r>
              <a:rPr lang="fr-FR" sz="2200" dirty="0"/>
              <a:t>1873</a:t>
            </a:r>
            <a:br>
              <a:rPr lang="fr-FR" dirty="0"/>
            </a:br>
            <a:endParaRPr lang="fr-BE" sz="2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BA5A4D-4821-50BD-CC4F-79AA9BC29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5250694"/>
            <a:ext cx="2834640" cy="564890"/>
          </a:xfrm>
        </p:spPr>
        <p:txBody>
          <a:bodyPr/>
          <a:lstStyle/>
          <a:p>
            <a:endParaRPr lang="fr-FR" dirty="0"/>
          </a:p>
          <a:p>
            <a:endParaRPr lang="fr-BE" u="sng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DBACAC8-3E98-2FF9-FAE5-F431BAB2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8" y="5173139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Une image contenant texte">
            <a:extLst>
              <a:ext uri="{FF2B5EF4-FFF2-40B4-BE49-F238E27FC236}">
                <a16:creationId xmlns:a16="http://schemas.microsoft.com/office/drawing/2014/main" id="{531D678F-A3A4-E6C0-99F7-DBC183AEF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01" y="79409"/>
            <a:ext cx="8800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E048A-9ACF-7CB4-0C1E-BFC541B7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963553"/>
            <a:ext cx="2834640" cy="2598821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br>
              <a:rPr lang="fr-FR" dirty="0"/>
            </a:br>
            <a:r>
              <a:rPr lang="fr-FR" dirty="0"/>
              <a:t>Propositions d’hébergement d’enfants suite à la catastrophe du Bois du Cazier </a:t>
            </a:r>
            <a:br>
              <a:rPr lang="fr-FR" dirty="0"/>
            </a:br>
            <a:br>
              <a:rPr lang="fr-FR" dirty="0"/>
            </a:br>
            <a:r>
              <a:rPr lang="fr-FR" sz="2200" dirty="0"/>
              <a:t>1956</a:t>
            </a:r>
            <a:endParaRPr lang="fr-BE" sz="2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BA5A4D-4821-50BD-CC4F-79AA9BC29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5250694"/>
            <a:ext cx="2834640" cy="564890"/>
          </a:xfrm>
        </p:spPr>
        <p:txBody>
          <a:bodyPr/>
          <a:lstStyle/>
          <a:p>
            <a:endParaRPr lang="fr-FR" dirty="0"/>
          </a:p>
          <a:p>
            <a:endParaRPr lang="fr-BE" u="sng" dirty="0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800256E-106F-99AB-117D-A95C4046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14" y="6032"/>
            <a:ext cx="5048318" cy="68580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BACAC8-3E98-2FF9-FAE5-F431BAB2D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28" y="5173139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2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900" dirty="0"/>
              <a:t>Donations en faveur des pauvres de Gosselies </a:t>
            </a:r>
            <a:br>
              <a:rPr lang="fr-FR" dirty="0"/>
            </a:br>
            <a:br>
              <a:rPr lang="fr-FR" dirty="0"/>
            </a:br>
            <a:r>
              <a:rPr lang="fr-FR" sz="2000" dirty="0"/>
              <a:t>25 février 1772</a:t>
            </a:r>
            <a:endParaRPr lang="fr-BE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10281-8654-51CC-AE95-172B3D97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0" y="5205417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AAF117-E929-D838-EFE4-B895B2A8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863" y="71120"/>
            <a:ext cx="4808010" cy="6858000"/>
          </a:xfrm>
          <a:prstGeom prst="rect">
            <a:avLst/>
          </a:prstGeom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6092F4D2-97CD-AE15-EF78-315F052BC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545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9" y="1775008"/>
            <a:ext cx="2947482" cy="395001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dirty="0"/>
              <a:t>Un acte notarié   nous rappelle que nous avons été Français</a:t>
            </a:r>
            <a:br>
              <a:rPr lang="fr-FR" sz="2900" dirty="0"/>
            </a:br>
            <a:br>
              <a:rPr lang="fr-FR" dirty="0"/>
            </a:br>
            <a:r>
              <a:rPr lang="fr-FR" dirty="0"/>
              <a:t>   </a:t>
            </a:r>
            <a:r>
              <a:rPr lang="fr-FR" sz="2000" dirty="0"/>
              <a:t>6 mars1810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10281-8654-51CC-AE95-172B3D97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58" y="5271242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5F850B-689B-2C0D-2C69-5AC04316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5159" y="0"/>
            <a:ext cx="4412883" cy="664972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DA5A71-2725-6E77-B2CD-FEA5756F3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90" y="1775009"/>
            <a:ext cx="5246359" cy="30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244"/>
            <a:ext cx="12192000" cy="61194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097795" y="1062681"/>
            <a:ext cx="3715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Archives du CPAS – Marchienne-au-Pont</a:t>
            </a:r>
          </a:p>
        </p:txBody>
      </p:sp>
    </p:spTree>
    <p:extLst>
      <p:ext uri="{BB962C8B-B14F-4D97-AF65-F5344CB8AC3E}">
        <p14:creationId xmlns:p14="http://schemas.microsoft.com/office/powerpoint/2010/main" val="20889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/>
            </a:br>
            <a:br>
              <a:rPr lang="fr-FR"/>
            </a:br>
            <a:br>
              <a:rPr lang="fr-FR"/>
            </a:br>
            <a:endParaRPr lang="fr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10281-8654-51CC-AE95-172B3D97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6" y="5250694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Une image contenant texte">
            <a:extLst>
              <a:ext uri="{FF2B5EF4-FFF2-40B4-BE49-F238E27FC236}">
                <a16:creationId xmlns:a16="http://schemas.microsoft.com/office/drawing/2014/main" id="{D02755F6-3359-60AF-DE5B-FA301B392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0" y="-101538"/>
            <a:ext cx="7321989" cy="3138638"/>
          </a:xfrm>
          <a:prstGeom prst="rect">
            <a:avLst/>
          </a:prstGeom>
        </p:spPr>
      </p:pic>
      <p:pic>
        <p:nvPicPr>
          <p:cNvPr id="19" name="Espace réservé du contenu 7">
            <a:extLst>
              <a:ext uri="{FF2B5EF4-FFF2-40B4-BE49-F238E27FC236}">
                <a16:creationId xmlns:a16="http://schemas.microsoft.com/office/drawing/2014/main" id="{22D214A4-BF0E-A242-30F1-651E3025C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81926" y="3037100"/>
            <a:ext cx="5765361" cy="4078370"/>
          </a:xfrm>
        </p:spPr>
      </p:pic>
      <p:pic>
        <p:nvPicPr>
          <p:cNvPr id="20" name="Espace réservé du contenu 6">
            <a:extLst>
              <a:ext uri="{FF2B5EF4-FFF2-40B4-BE49-F238E27FC236}">
                <a16:creationId xmlns:a16="http://schemas.microsoft.com/office/drawing/2014/main" id="{6F34D2FA-B3A9-BE41-A2B1-C039F49A1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631">
            <a:off x="7834984" y="97108"/>
            <a:ext cx="4202823" cy="60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DF05B2-0B72-B2B4-7DDC-1ADF33A7F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942" y="833120"/>
            <a:ext cx="5280938" cy="3281680"/>
          </a:xfrm>
        </p:spPr>
        <p:txBody>
          <a:bodyPr>
            <a:normAutofit/>
          </a:bodyPr>
          <a:lstStyle/>
          <a:p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A9F8C9-7DE3-9D72-5E6C-47CE25CD9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2" y="5272077"/>
            <a:ext cx="285266" cy="6420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3120" cy="685799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4CA7BF-4969-4B76-4503-4B745441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579" y="5914082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67B530-3D5B-F791-9C9D-991C41A54802}"/>
              </a:ext>
            </a:extLst>
          </p:cNvPr>
          <p:cNvSpPr txBox="1"/>
          <p:nvPr/>
        </p:nvSpPr>
        <p:spPr>
          <a:xfrm>
            <a:off x="3980893" y="708917"/>
            <a:ext cx="307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Conclusions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5310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Le service Archives de  la Ville de Charleroi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lvl="1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1977: Archives réparties dans les 15 anciennes communes (Maisons communales, écoles,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Rapatriement vers l’Hôtel de Ville de Charleroi</a:t>
            </a: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1984: création du service Archives </a:t>
            </a: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1988: centralisation des archives à la Caserne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Trésignies</a:t>
            </a: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bâtiments supplémentaires: Marcinelle (1996) et Gilly (2006) </a:t>
            </a:r>
          </a:p>
          <a:p>
            <a:pPr rtl="0"/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BE7525-9110-9ABF-FE87-4BC942B1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" y="5269320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6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La Caserne </a:t>
            </a:r>
            <a:r>
              <a:rPr lang="fr-FR" sz="2900" dirty="0" err="1">
                <a:latin typeface="Arial" panose="020B0604020202020204" pitchFamily="34" charset="0"/>
                <a:cs typeface="Arial" panose="020B0604020202020204" pitchFamily="34" charset="0"/>
              </a:rPr>
              <a:t>Trésignies</a:t>
            </a:r>
            <a:endParaRPr lang="fr-FR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lvl="1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1977: Archives réparties dans les 15 anciennes communes (Maisons communales, écoles,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Rapatriement vers l’Hôtel de Ville de Charleroi</a:t>
            </a: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1984: création du service Archives </a:t>
            </a: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1988: centralisation des archives à la Caserne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Trésignies</a:t>
            </a: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bâtiments supplémentaires: Marcinelle (1996 et Gilly (2006) </a:t>
            </a:r>
          </a:p>
          <a:p>
            <a:pPr rtl="0"/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FBE7525-9110-9ABF-FE87-4BC942B1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47" y="5151616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DE6757-EF24-1992-AE6D-AA845D97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218" y="730438"/>
            <a:ext cx="8565756" cy="53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>
                <a:latin typeface="Arial" panose="020B0604020202020204" pitchFamily="34" charset="0"/>
                <a:cs typeface="Arial" panose="020B0604020202020204" pitchFamily="34" charset="0"/>
              </a:rPr>
              <a:t>La synergie CPAS/Ville</a:t>
            </a:r>
            <a:br>
              <a:rPr lang="fr-FR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2008: La Ville n’a plus d’archiviste</a:t>
            </a:r>
          </a:p>
          <a:p>
            <a:pPr marL="0" indent="0" algn="just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CPAS et la Ville s’entendent pour gérer leurs archives de façon commune et ainsi tenter de réaliser des économies d’échelles: début de la synergie.</a:t>
            </a:r>
          </a:p>
          <a:p>
            <a:pPr marL="0" indent="0" algn="just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 conventions viendront encadrer cette gestion commune et améliorer les efforts de travail en synergie: 2008, 2009 et 2018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05E540-8E17-3265-1D6F-A6865312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1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9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La synergie CPAS/Ville</a:t>
            </a: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 de 2008</a:t>
            </a:r>
          </a:p>
          <a:p>
            <a:pPr algn="just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Economies d’échelle, suppression doubles  emplois/chevauchements d’activités</a:t>
            </a:r>
          </a:p>
          <a:p>
            <a:pPr lvl="1" algn="just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archiviste, 6 agents Ville, 2 agents CPAS</a:t>
            </a:r>
          </a:p>
          <a:p>
            <a:pPr lvl="1" algn="just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de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bâtiment commun</a:t>
            </a:r>
          </a:p>
          <a:p>
            <a:pPr lvl="1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05E540-8E17-3265-1D6F-A6865312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1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0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fr-FR" sz="2900" dirty="0">
                <a:latin typeface="Arial" panose="020B0604020202020204" pitchFamily="34" charset="0"/>
                <a:cs typeface="Arial" panose="020B0604020202020204" pitchFamily="34" charset="0"/>
              </a:rPr>
              <a:t>La synergie CPAS/Ville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200CD6-04CA-497F-6716-A66031535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 de 2009</a:t>
            </a:r>
          </a:p>
          <a:p>
            <a:pPr algn="just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Problème importants Caserne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Trésignies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(Stabilité) et manque de place </a:t>
            </a:r>
          </a:p>
          <a:p>
            <a:pPr lvl="1" algn="just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d’un bâtiment de 1000 m² à Gosselies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Aéropole</a:t>
            </a: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 de la </a:t>
            </a: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réhabilitation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d’un bâtiment pour abriter la totalité des archives et le personnel</a:t>
            </a:r>
          </a:p>
          <a:p>
            <a:pPr lvl="3">
              <a:buFont typeface="Wingdings" panose="05000000000000000000" pitchFamily="2" charset="2"/>
              <a:buChar char="v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05E540-8E17-3265-1D6F-A6865312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0" y="5264748"/>
            <a:ext cx="161447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adr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Thèm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documentManagement/types"/>
    <ds:schemaRef ds:uri="http://purl.org/dc/dcmitype/"/>
    <ds:schemaRef ds:uri="http://www.w3.org/XML/1998/namespace"/>
    <ds:schemaRef ds:uri="4873beb7-5857-4685-be1f-d57550cc96c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1309</Words>
  <Application>Microsoft Office PowerPoint</Application>
  <PresentationFormat>Grand écran</PresentationFormat>
  <Paragraphs>249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7" baseType="lpstr">
      <vt:lpstr>Arial</vt:lpstr>
      <vt:lpstr>Calibri</vt:lpstr>
      <vt:lpstr>Euphemia</vt:lpstr>
      <vt:lpstr>Wingdings</vt:lpstr>
      <vt:lpstr>Wingdings 2</vt:lpstr>
      <vt:lpstr>Cadre</vt:lpstr>
      <vt:lpstr>     Organisation de la synergie CPAS et Ville de Charleroi pour la gestion de leurs archives   Enjeux culturels et patrimoniaux  Carine Gouvienne – Archiviste de la Ville et du CPAS de Charleroi</vt:lpstr>
      <vt:lpstr> la synergie CPAS et Ville de Charleroi pour la gestion de leurs archives    </vt:lpstr>
      <vt:lpstr>Le service Archives  du CPAS de Charleroi</vt:lpstr>
      <vt:lpstr>Présentation PowerPoint</vt:lpstr>
      <vt:lpstr>Le service Archives de  la Ville de Charleroi</vt:lpstr>
      <vt:lpstr>La Caserne Trésignies</vt:lpstr>
      <vt:lpstr>La synergie CPAS/Ville      </vt:lpstr>
      <vt:lpstr>La synergie CPAS/Ville  2008</vt:lpstr>
      <vt:lpstr>La synergie CPAS/Ville  2009 </vt:lpstr>
      <vt:lpstr>Un premier déménagement</vt:lpstr>
      <vt:lpstr>Le site  de  Gosselies</vt:lpstr>
      <vt:lpstr>Présentation PowerPoint</vt:lpstr>
      <vt:lpstr>Synergie CPAS/Ville  2018</vt:lpstr>
      <vt:lpstr>Technopole Villette  Quelques  chiffres</vt:lpstr>
      <vt:lpstr>Technopole Villette  Locaux </vt:lpstr>
      <vt:lpstr>Technopole Villette  Etagères  mobiles</vt:lpstr>
      <vt:lpstr>Les travaux  Juillet 2021</vt:lpstr>
      <vt:lpstr>Les travaux  Septembre  2021</vt:lpstr>
      <vt:lpstr>Aujourd’hui  Décembre 2022</vt:lpstr>
      <vt:lpstr>Salle de lecture</vt:lpstr>
      <vt:lpstr>Présentation PowerPoint</vt:lpstr>
      <vt:lpstr>Présentation PowerPoint</vt:lpstr>
      <vt:lpstr>Présentation PowerPoint</vt:lpstr>
      <vt:lpstr>Présentation PowerPoint</vt:lpstr>
      <vt:lpstr>Le déménagement vers Technopole Villette  </vt:lpstr>
      <vt:lpstr>Présentation PowerPoint</vt:lpstr>
      <vt:lpstr>Les étagères  se remplissent</vt:lpstr>
      <vt:lpstr>Technopole Villette  Conditions  de conservation et sécurité</vt:lpstr>
      <vt:lpstr>    </vt:lpstr>
      <vt:lpstr>A quoi  ça sert de conserver tout ça?</vt:lpstr>
      <vt:lpstr>Valoriser les archives du CPAS  Comment?</vt:lpstr>
      <vt:lpstr>Valoriser les archives du CPAS  Quoi?</vt:lpstr>
      <vt:lpstr>Histoire de l’évolution de nos institutions  (CPAS et organismes qui l’ont précédés)</vt:lpstr>
      <vt:lpstr>Histoire des hôpitaux, de la gestion de la santé publique </vt:lpstr>
      <vt:lpstr>Histoire des Hospices, Maisons de Repos, Maisons d’aliénés, Orphelinats</vt:lpstr>
      <vt:lpstr>   Comptes et budgets Bureau de Bienfaisance de Marchienne-au-Pont   1873 </vt:lpstr>
      <vt:lpstr>  Propositions d’hébergement d’enfants suite à la catastrophe du Bois du Cazier   1956</vt:lpstr>
      <vt:lpstr>Donations en faveur des pauvres de Gosselies   25 février 1772</vt:lpstr>
      <vt:lpstr>Un acte notarié   nous rappelle que nous avons été Français     6 mars1810   </vt:lpstr>
      <vt:lpstr>   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2022-10-13T13:40:37Z</dcterms:created>
  <dcterms:modified xsi:type="dcterms:W3CDTF">2022-12-05T17:59:37Z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