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2.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8"/>
  </p:notesMasterIdLst>
  <p:sldIdLst>
    <p:sldId id="256" r:id="rId2"/>
    <p:sldId id="263" r:id="rId3"/>
    <p:sldId id="326" r:id="rId4"/>
    <p:sldId id="330" r:id="rId5"/>
    <p:sldId id="277" r:id="rId6"/>
    <p:sldId id="278" r:id="rId7"/>
    <p:sldId id="336" r:id="rId8"/>
    <p:sldId id="337" r:id="rId9"/>
    <p:sldId id="284" r:id="rId10"/>
    <p:sldId id="348" r:id="rId11"/>
    <p:sldId id="333" r:id="rId12"/>
    <p:sldId id="275" r:id="rId13"/>
    <p:sldId id="317" r:id="rId14"/>
    <p:sldId id="334" r:id="rId15"/>
    <p:sldId id="285" r:id="rId16"/>
    <p:sldId id="313" r:id="rId17"/>
    <p:sldId id="314" r:id="rId18"/>
    <p:sldId id="274" r:id="rId19"/>
    <p:sldId id="271" r:id="rId20"/>
    <p:sldId id="265" r:id="rId21"/>
    <p:sldId id="266" r:id="rId22"/>
    <p:sldId id="260" r:id="rId23"/>
    <p:sldId id="257" r:id="rId24"/>
    <p:sldId id="258" r:id="rId25"/>
    <p:sldId id="259" r:id="rId26"/>
    <p:sldId id="270" r:id="rId27"/>
    <p:sldId id="341" r:id="rId28"/>
    <p:sldId id="345" r:id="rId29"/>
    <p:sldId id="325" r:id="rId30"/>
    <p:sldId id="268" r:id="rId31"/>
    <p:sldId id="319" r:id="rId32"/>
    <p:sldId id="327" r:id="rId33"/>
    <p:sldId id="320" r:id="rId34"/>
    <p:sldId id="280" r:id="rId35"/>
    <p:sldId id="335" r:id="rId36"/>
    <p:sldId id="281" r:id="rId37"/>
    <p:sldId id="343" r:id="rId38"/>
    <p:sldId id="282" r:id="rId39"/>
    <p:sldId id="283" r:id="rId40"/>
    <p:sldId id="289" r:id="rId41"/>
    <p:sldId id="290" r:id="rId42"/>
    <p:sldId id="286" r:id="rId43"/>
    <p:sldId id="261" r:id="rId44"/>
    <p:sldId id="293" r:id="rId45"/>
    <p:sldId id="296" r:id="rId46"/>
    <p:sldId id="297" r:id="rId47"/>
    <p:sldId id="279" r:id="rId48"/>
    <p:sldId id="291" r:id="rId49"/>
    <p:sldId id="272" r:id="rId50"/>
    <p:sldId id="332" r:id="rId51"/>
    <p:sldId id="287" r:id="rId52"/>
    <p:sldId id="288" r:id="rId53"/>
    <p:sldId id="292" r:id="rId54"/>
    <p:sldId id="328" r:id="rId55"/>
    <p:sldId id="298" r:id="rId56"/>
    <p:sldId id="329" r:id="rId57"/>
    <p:sldId id="299" r:id="rId58"/>
    <p:sldId id="300" r:id="rId59"/>
    <p:sldId id="315" r:id="rId60"/>
    <p:sldId id="303" r:id="rId61"/>
    <p:sldId id="306" r:id="rId62"/>
    <p:sldId id="347" r:id="rId63"/>
    <p:sldId id="316" r:id="rId64"/>
    <p:sldId id="331" r:id="rId65"/>
    <p:sldId id="304" r:id="rId66"/>
    <p:sldId id="301" r:id="rId67"/>
    <p:sldId id="302" r:id="rId68"/>
    <p:sldId id="323" r:id="rId69"/>
    <p:sldId id="324" r:id="rId70"/>
    <p:sldId id="305" r:id="rId71"/>
    <p:sldId id="344" r:id="rId72"/>
    <p:sldId id="346" r:id="rId73"/>
    <p:sldId id="349" r:id="rId74"/>
    <p:sldId id="321" r:id="rId75"/>
    <p:sldId id="307" r:id="rId76"/>
    <p:sldId id="308" r:id="rId77"/>
    <p:sldId id="309" r:id="rId78"/>
    <p:sldId id="310" r:id="rId79"/>
    <p:sldId id="311" r:id="rId80"/>
    <p:sldId id="338" r:id="rId81"/>
    <p:sldId id="322" r:id="rId82"/>
    <p:sldId id="340" r:id="rId83"/>
    <p:sldId id="342" r:id="rId84"/>
    <p:sldId id="318" r:id="rId85"/>
    <p:sldId id="312" r:id="rId86"/>
    <p:sldId id="339" r:id="rId8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1668"/>
    <a:srgbClr val="596F92"/>
    <a:srgbClr val="AFCA0B"/>
    <a:srgbClr val="59923F"/>
    <a:srgbClr val="80B13D"/>
    <a:srgbClr val="B6C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598" autoAdjust="0"/>
  </p:normalViewPr>
  <p:slideViewPr>
    <p:cSldViewPr snapToGrid="0">
      <p:cViewPr varScale="1">
        <p:scale>
          <a:sx n="81" d="100"/>
          <a:sy n="81" d="100"/>
        </p:scale>
        <p:origin x="754" y="53"/>
      </p:cViewPr>
      <p:guideLst/>
    </p:cSldViewPr>
  </p:slideViewPr>
  <p:notesTextViewPr>
    <p:cViewPr>
      <p:scale>
        <a:sx n="3" d="2"/>
        <a:sy n="3" d="2"/>
      </p:scale>
      <p:origin x="0" y="0"/>
    </p:cViewPr>
  </p:notesTextViewPr>
  <p:sorterViewPr>
    <p:cViewPr varScale="1">
      <p:scale>
        <a:sx n="100" d="100"/>
        <a:sy n="100" d="100"/>
      </p:scale>
      <p:origin x="0" y="-13003"/>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Genot" userId="c54ee232-cda5-46c5-b149-5e0f236dd3b0" providerId="ADAL" clId="{9652C8A5-B9F8-4C7E-BA2F-82A2355B2FE1}"/>
    <pc:docChg chg="modSld">
      <pc:chgData name="Julie Genot" userId="c54ee232-cda5-46c5-b149-5e0f236dd3b0" providerId="ADAL" clId="{9652C8A5-B9F8-4C7E-BA2F-82A2355B2FE1}" dt="2023-03-03T13:52:15.847" v="6" actId="13926"/>
      <pc:docMkLst>
        <pc:docMk/>
      </pc:docMkLst>
      <pc:sldChg chg="modSp mod">
        <pc:chgData name="Julie Genot" userId="c54ee232-cda5-46c5-b149-5e0f236dd3b0" providerId="ADAL" clId="{9652C8A5-B9F8-4C7E-BA2F-82A2355B2FE1}" dt="2023-03-03T13:52:09.638" v="5" actId="13926"/>
        <pc:sldMkLst>
          <pc:docMk/>
          <pc:sldMk cId="1191720186" sldId="270"/>
        </pc:sldMkLst>
        <pc:spChg chg="mod">
          <ac:chgData name="Julie Genot" userId="c54ee232-cda5-46c5-b149-5e0f236dd3b0" providerId="ADAL" clId="{9652C8A5-B9F8-4C7E-BA2F-82A2355B2FE1}" dt="2023-03-03T13:52:09.638" v="5" actId="13926"/>
          <ac:spMkLst>
            <pc:docMk/>
            <pc:sldMk cId="1191720186" sldId="270"/>
            <ac:spMk id="2" creationId="{16FA731E-4B82-436E-ABEE-A42B2AE475F6}"/>
          </ac:spMkLst>
        </pc:spChg>
      </pc:sldChg>
      <pc:sldChg chg="modSp mod">
        <pc:chgData name="Julie Genot" userId="c54ee232-cda5-46c5-b149-5e0f236dd3b0" providerId="ADAL" clId="{9652C8A5-B9F8-4C7E-BA2F-82A2355B2FE1}" dt="2023-03-03T13:48:45.474" v="0" actId="13926"/>
        <pc:sldMkLst>
          <pc:docMk/>
          <pc:sldMk cId="1716221344" sldId="330"/>
        </pc:sldMkLst>
        <pc:spChg chg="mod">
          <ac:chgData name="Julie Genot" userId="c54ee232-cda5-46c5-b149-5e0f236dd3b0" providerId="ADAL" clId="{9652C8A5-B9F8-4C7E-BA2F-82A2355B2FE1}" dt="2023-03-03T13:48:45.474" v="0" actId="13926"/>
          <ac:spMkLst>
            <pc:docMk/>
            <pc:sldMk cId="1716221344" sldId="330"/>
            <ac:spMk id="2" creationId="{16FA731E-4B82-436E-ABEE-A42B2AE475F6}"/>
          </ac:spMkLst>
        </pc:spChg>
      </pc:sldChg>
      <pc:sldChg chg="modSp mod">
        <pc:chgData name="Julie Genot" userId="c54ee232-cda5-46c5-b149-5e0f236dd3b0" providerId="ADAL" clId="{9652C8A5-B9F8-4C7E-BA2F-82A2355B2FE1}" dt="2023-03-03T13:52:00.332" v="4" actId="13926"/>
        <pc:sldMkLst>
          <pc:docMk/>
          <pc:sldMk cId="1781432352" sldId="333"/>
        </pc:sldMkLst>
        <pc:spChg chg="mod">
          <ac:chgData name="Julie Genot" userId="c54ee232-cda5-46c5-b149-5e0f236dd3b0" providerId="ADAL" clId="{9652C8A5-B9F8-4C7E-BA2F-82A2355B2FE1}" dt="2023-03-03T13:51:55.335" v="3" actId="13926"/>
          <ac:spMkLst>
            <pc:docMk/>
            <pc:sldMk cId="1781432352" sldId="333"/>
            <ac:spMk id="2" creationId="{16FA731E-4B82-436E-ABEE-A42B2AE475F6}"/>
          </ac:spMkLst>
        </pc:spChg>
        <pc:spChg chg="mod">
          <ac:chgData name="Julie Genot" userId="c54ee232-cda5-46c5-b149-5e0f236dd3b0" providerId="ADAL" clId="{9652C8A5-B9F8-4C7E-BA2F-82A2355B2FE1}" dt="2023-03-03T13:52:00.332" v="4" actId="13926"/>
          <ac:spMkLst>
            <pc:docMk/>
            <pc:sldMk cId="1781432352" sldId="333"/>
            <ac:spMk id="3" creationId="{423A4AC3-FFD4-4967-BF63-8E441AF511BD}"/>
          </ac:spMkLst>
        </pc:spChg>
      </pc:sldChg>
      <pc:sldChg chg="modSp mod">
        <pc:chgData name="Julie Genot" userId="c54ee232-cda5-46c5-b149-5e0f236dd3b0" providerId="ADAL" clId="{9652C8A5-B9F8-4C7E-BA2F-82A2355B2FE1}" dt="2023-03-03T13:51:35.759" v="1" actId="13926"/>
        <pc:sldMkLst>
          <pc:docMk/>
          <pc:sldMk cId="1414371060" sldId="337"/>
        </pc:sldMkLst>
        <pc:spChg chg="mod">
          <ac:chgData name="Julie Genot" userId="c54ee232-cda5-46c5-b149-5e0f236dd3b0" providerId="ADAL" clId="{9652C8A5-B9F8-4C7E-BA2F-82A2355B2FE1}" dt="2023-03-03T13:51:35.759" v="1" actId="13926"/>
          <ac:spMkLst>
            <pc:docMk/>
            <pc:sldMk cId="1414371060" sldId="337"/>
            <ac:spMk id="2" creationId="{16FA731E-4B82-436E-ABEE-A42B2AE475F6}"/>
          </ac:spMkLst>
        </pc:spChg>
      </pc:sldChg>
      <pc:sldChg chg="modSp mod">
        <pc:chgData name="Julie Genot" userId="c54ee232-cda5-46c5-b149-5e0f236dd3b0" providerId="ADAL" clId="{9652C8A5-B9F8-4C7E-BA2F-82A2355B2FE1}" dt="2023-03-03T13:52:15.847" v="6" actId="13926"/>
        <pc:sldMkLst>
          <pc:docMk/>
          <pc:sldMk cId="3172835479" sldId="341"/>
        </pc:sldMkLst>
        <pc:spChg chg="mod">
          <ac:chgData name="Julie Genot" userId="c54ee232-cda5-46c5-b149-5e0f236dd3b0" providerId="ADAL" clId="{9652C8A5-B9F8-4C7E-BA2F-82A2355B2FE1}" dt="2023-03-03T13:52:15.847" v="6" actId="13926"/>
          <ac:spMkLst>
            <pc:docMk/>
            <pc:sldMk cId="3172835479" sldId="341"/>
            <ac:spMk id="2" creationId="{16FA731E-4B82-436E-ABEE-A42B2AE475F6}"/>
          </ac:spMkLst>
        </pc:spChg>
      </pc:sldChg>
      <pc:sldChg chg="modSp mod">
        <pc:chgData name="Julie Genot" userId="c54ee232-cda5-46c5-b149-5e0f236dd3b0" providerId="ADAL" clId="{9652C8A5-B9F8-4C7E-BA2F-82A2355B2FE1}" dt="2023-03-03T13:51:42.726" v="2" actId="13926"/>
        <pc:sldMkLst>
          <pc:docMk/>
          <pc:sldMk cId="403212640" sldId="348"/>
        </pc:sldMkLst>
        <pc:spChg chg="mod">
          <ac:chgData name="Julie Genot" userId="c54ee232-cda5-46c5-b149-5e0f236dd3b0" providerId="ADAL" clId="{9652C8A5-B9F8-4C7E-BA2F-82A2355B2FE1}" dt="2023-03-03T13:51:42.726" v="2" actId="13926"/>
          <ac:spMkLst>
            <pc:docMk/>
            <pc:sldMk cId="403212640" sldId="348"/>
            <ac:spMk id="2" creationId="{16FA731E-4B82-436E-ABEE-A42B2AE475F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D5A30-43F2-4878-9E36-B42336ABD6BE}" type="datetimeFigureOut">
              <a:rPr lang="fr-BE" smtClean="0"/>
              <a:t>03-03-23</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47B360-1C04-4794-A559-2C19228027CC}" type="slidenum">
              <a:rPr lang="fr-BE" smtClean="0"/>
              <a:t>‹N°›</a:t>
            </a:fld>
            <a:endParaRPr lang="fr-BE"/>
          </a:p>
        </p:txBody>
      </p:sp>
    </p:spTree>
    <p:extLst>
      <p:ext uri="{BB962C8B-B14F-4D97-AF65-F5344CB8AC3E}">
        <p14:creationId xmlns:p14="http://schemas.microsoft.com/office/powerpoint/2010/main" val="441487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6647B360-1C04-4794-A559-2C19228027CC}" type="slidenum">
              <a:rPr lang="fr-BE" smtClean="0"/>
              <a:t>1</a:t>
            </a:fld>
            <a:endParaRPr lang="fr-BE"/>
          </a:p>
        </p:txBody>
      </p:sp>
    </p:spTree>
    <p:extLst>
      <p:ext uri="{BB962C8B-B14F-4D97-AF65-F5344CB8AC3E}">
        <p14:creationId xmlns:p14="http://schemas.microsoft.com/office/powerpoint/2010/main" val="783552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D222024A-5CD0-40B7-99F5-F5C93CDFDD17}" type="slidenum">
              <a:rPr lang="fr-BE" smtClean="0"/>
              <a:t>2</a:t>
            </a:fld>
            <a:endParaRPr lang="fr-BE"/>
          </a:p>
        </p:txBody>
      </p:sp>
    </p:spTree>
    <p:extLst>
      <p:ext uri="{BB962C8B-B14F-4D97-AF65-F5344CB8AC3E}">
        <p14:creationId xmlns:p14="http://schemas.microsoft.com/office/powerpoint/2010/main" val="7499220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ccueil - Energie">
    <p:bg>
      <p:bgPr>
        <a:solidFill>
          <a:schemeClr val="accent3"/>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7652F8-FF8D-49EC-A29A-EF07F18D62C4}"/>
              </a:ext>
            </a:extLst>
          </p:cNvPr>
          <p:cNvSpPr>
            <a:spLocks noGrp="1"/>
          </p:cNvSpPr>
          <p:nvPr>
            <p:ph type="ctrTitle"/>
          </p:nvPr>
        </p:nvSpPr>
        <p:spPr>
          <a:xfrm>
            <a:off x="1524000" y="1122363"/>
            <a:ext cx="9144000" cy="2387600"/>
          </a:xfrm>
        </p:spPr>
        <p:txBody>
          <a:bodyPr anchor="ctr" anchorCtr="0"/>
          <a:lstStyle>
            <a:lvl1pPr algn="ctr">
              <a:defRPr sz="6000">
                <a:solidFill>
                  <a:schemeClr val="bg1">
                    <a:lumMod val="95000"/>
                  </a:schemeClr>
                </a:solidFill>
              </a:defRPr>
            </a:lvl1pPr>
          </a:lstStyle>
          <a:p>
            <a:r>
              <a:rPr lang="fr-FR" dirty="0"/>
              <a:t>Modifiez le style du titre</a:t>
            </a:r>
            <a:endParaRPr lang="fr-BE" dirty="0"/>
          </a:p>
        </p:txBody>
      </p:sp>
      <p:sp>
        <p:nvSpPr>
          <p:cNvPr id="3" name="Sous-titre 2">
            <a:extLst>
              <a:ext uri="{FF2B5EF4-FFF2-40B4-BE49-F238E27FC236}">
                <a16:creationId xmlns:a16="http://schemas.microsoft.com/office/drawing/2014/main" id="{5CE1D472-0A69-4411-AF5D-85127165250A}"/>
              </a:ext>
            </a:extLst>
          </p:cNvPr>
          <p:cNvSpPr>
            <a:spLocks noGrp="1"/>
          </p:cNvSpPr>
          <p:nvPr>
            <p:ph type="subTitle" idx="1"/>
          </p:nvPr>
        </p:nvSpPr>
        <p:spPr>
          <a:xfrm>
            <a:off x="1524000" y="3926487"/>
            <a:ext cx="9144000" cy="1655762"/>
          </a:xfrm>
        </p:spPr>
        <p:txBody>
          <a:bodyPr anchor="ctr" anchorCtr="0">
            <a:normAutofit/>
          </a:bodyPr>
          <a:lstStyle>
            <a:lvl1pPr marL="0" indent="0" algn="ctr">
              <a:buNone/>
              <a:defRPr sz="2800">
                <a:solidFill>
                  <a:schemeClr val="bg1">
                    <a:lumMod val="9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endParaRPr lang="fr-BE" dirty="0"/>
          </a:p>
        </p:txBody>
      </p:sp>
      <p:sp>
        <p:nvSpPr>
          <p:cNvPr id="11" name="Triangle rectangle 10">
            <a:extLst>
              <a:ext uri="{FF2B5EF4-FFF2-40B4-BE49-F238E27FC236}">
                <a16:creationId xmlns:a16="http://schemas.microsoft.com/office/drawing/2014/main" id="{10F263C0-3277-4E60-8369-8A0483CC083C}"/>
              </a:ext>
            </a:extLst>
          </p:cNvPr>
          <p:cNvSpPr/>
          <p:nvPr userDrawn="1"/>
        </p:nvSpPr>
        <p:spPr>
          <a:xfrm>
            <a:off x="0" y="5349875"/>
            <a:ext cx="2290713" cy="1508125"/>
          </a:xfrm>
          <a:prstGeom prst="rtTriangle">
            <a:avLst/>
          </a:prstGeom>
          <a:solidFill>
            <a:schemeClr val="accent1">
              <a:lumMod val="7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2" name="Triangle rectangle 11">
            <a:extLst>
              <a:ext uri="{FF2B5EF4-FFF2-40B4-BE49-F238E27FC236}">
                <a16:creationId xmlns:a16="http://schemas.microsoft.com/office/drawing/2014/main" id="{B2407D5A-6205-4447-AAB1-B5FB5D2BEDF5}"/>
              </a:ext>
            </a:extLst>
          </p:cNvPr>
          <p:cNvSpPr/>
          <p:nvPr userDrawn="1"/>
        </p:nvSpPr>
        <p:spPr>
          <a:xfrm rot="5400000">
            <a:off x="892011" y="-892012"/>
            <a:ext cx="1600200" cy="3384223"/>
          </a:xfrm>
          <a:prstGeom prst="rtTriangle">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5" name="Image 4">
            <a:extLst>
              <a:ext uri="{FF2B5EF4-FFF2-40B4-BE49-F238E27FC236}">
                <a16:creationId xmlns:a16="http://schemas.microsoft.com/office/drawing/2014/main" id="{92E38087-6D0D-4856-B8F6-CBCC6139A0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6672" y="119211"/>
            <a:ext cx="1367328" cy="749058"/>
          </a:xfrm>
          <a:prstGeom prst="rect">
            <a:avLst/>
          </a:prstGeom>
        </p:spPr>
      </p:pic>
      <p:sp>
        <p:nvSpPr>
          <p:cNvPr id="7" name="Triangle rectangle 6">
            <a:extLst>
              <a:ext uri="{FF2B5EF4-FFF2-40B4-BE49-F238E27FC236}">
                <a16:creationId xmlns:a16="http://schemas.microsoft.com/office/drawing/2014/main" id="{90E6DBC0-991B-4F8F-B1D3-D1E21DC2A136}"/>
              </a:ext>
            </a:extLst>
          </p:cNvPr>
          <p:cNvSpPr/>
          <p:nvPr userDrawn="1"/>
        </p:nvSpPr>
        <p:spPr>
          <a:xfrm rot="10800000">
            <a:off x="11263356" y="-3403"/>
            <a:ext cx="928643" cy="1857839"/>
          </a:xfrm>
          <a:prstGeom prst="rtTriangle">
            <a:avLst/>
          </a:prstGeom>
          <a:solidFill>
            <a:schemeClr val="accent1">
              <a:lumMod val="7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3" name="Triangle rectangle 12">
            <a:extLst>
              <a:ext uri="{FF2B5EF4-FFF2-40B4-BE49-F238E27FC236}">
                <a16:creationId xmlns:a16="http://schemas.microsoft.com/office/drawing/2014/main" id="{62A69922-0212-4710-933D-183277A8D3A1}"/>
              </a:ext>
            </a:extLst>
          </p:cNvPr>
          <p:cNvSpPr/>
          <p:nvPr userDrawn="1"/>
        </p:nvSpPr>
        <p:spPr>
          <a:xfrm rot="10800000">
            <a:off x="10593936" y="1540"/>
            <a:ext cx="1598064" cy="1003152"/>
          </a:xfrm>
          <a:prstGeom prst="rtTriangle">
            <a:avLst/>
          </a:prstGeom>
          <a:solidFill>
            <a:srgbClr val="A31668"/>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9" name="ZoneTexte 18">
            <a:extLst>
              <a:ext uri="{FF2B5EF4-FFF2-40B4-BE49-F238E27FC236}">
                <a16:creationId xmlns:a16="http://schemas.microsoft.com/office/drawing/2014/main" id="{EE7428DE-4870-42FE-AD55-0D044EFEF33F}"/>
              </a:ext>
            </a:extLst>
          </p:cNvPr>
          <p:cNvSpPr txBox="1"/>
          <p:nvPr userDrawn="1"/>
        </p:nvSpPr>
        <p:spPr>
          <a:xfrm>
            <a:off x="11520741" y="6564549"/>
            <a:ext cx="597843" cy="222749"/>
          </a:xfrm>
          <a:prstGeom prst="rect">
            <a:avLst/>
          </a:prstGeom>
          <a:noFill/>
        </p:spPr>
        <p:txBody>
          <a:bodyPr wrap="square" rtlCol="0">
            <a:spAutoFit/>
          </a:bodyPr>
          <a:lstStyle/>
          <a:p>
            <a:r>
              <a:rPr lang="fr-BE" sz="800" dirty="0">
                <a:solidFill>
                  <a:schemeClr val="bg1"/>
                </a:solidFill>
                <a:latin typeface="Arial Black" panose="020B0A04020102020204" pitchFamily="34" charset="0"/>
              </a:rPr>
              <a:t>AÎNÉS</a:t>
            </a:r>
          </a:p>
        </p:txBody>
      </p:sp>
      <p:pic>
        <p:nvPicPr>
          <p:cNvPr id="8" name="Image 7">
            <a:extLst>
              <a:ext uri="{FF2B5EF4-FFF2-40B4-BE49-F238E27FC236}">
                <a16:creationId xmlns:a16="http://schemas.microsoft.com/office/drawing/2014/main" id="{838513F6-5427-4193-847D-4088D4C548C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76000" y="5968800"/>
            <a:ext cx="752011" cy="749979"/>
          </a:xfrm>
          <a:prstGeom prst="rect">
            <a:avLst/>
          </a:prstGeom>
        </p:spPr>
      </p:pic>
    </p:spTree>
    <p:extLst>
      <p:ext uri="{BB962C8B-B14F-4D97-AF65-F5344CB8AC3E}">
        <p14:creationId xmlns:p14="http://schemas.microsoft.com/office/powerpoint/2010/main" val="88360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nergie - Titre contenu">
    <p:bg>
      <p:bgPr>
        <a:gradFill flip="none" rotWithShape="1">
          <a:gsLst>
            <a:gs pos="100000">
              <a:schemeClr val="bg1"/>
            </a:gs>
            <a:gs pos="16000">
              <a:schemeClr val="bg1">
                <a:lumMod val="95000"/>
              </a:schemeClr>
            </a:gs>
            <a:gs pos="0">
              <a:schemeClr val="bg1">
                <a:lumMod val="65000"/>
              </a:schemeClr>
            </a:gs>
          </a:gsLst>
          <a:lin ang="2700000" scaled="1"/>
          <a:tileRect/>
        </a:gradFill>
        <a:effectLst/>
      </p:bgPr>
    </p:bg>
    <p:spTree>
      <p:nvGrpSpPr>
        <p:cNvPr id="1" name=""/>
        <p:cNvGrpSpPr/>
        <p:nvPr/>
      </p:nvGrpSpPr>
      <p:grpSpPr>
        <a:xfrm>
          <a:off x="0" y="0"/>
          <a:ext cx="0" cy="0"/>
          <a:chOff x="0" y="0"/>
          <a:chExt cx="0" cy="0"/>
        </a:xfrm>
      </p:grpSpPr>
      <p:sp>
        <p:nvSpPr>
          <p:cNvPr id="18" name="Triangle rectangle 17">
            <a:extLst>
              <a:ext uri="{FF2B5EF4-FFF2-40B4-BE49-F238E27FC236}">
                <a16:creationId xmlns:a16="http://schemas.microsoft.com/office/drawing/2014/main" id="{421BB3CF-26A9-453B-95B1-959A59CA13C3}"/>
              </a:ext>
            </a:extLst>
          </p:cNvPr>
          <p:cNvSpPr/>
          <p:nvPr userDrawn="1"/>
        </p:nvSpPr>
        <p:spPr>
          <a:xfrm flipV="1">
            <a:off x="-10214" y="1"/>
            <a:ext cx="751317" cy="2111604"/>
          </a:xfrm>
          <a:prstGeom prst="rtTriangle">
            <a:avLst/>
          </a:prstGeom>
          <a:solidFill>
            <a:srgbClr val="A31668"/>
          </a:solidFill>
          <a:ln>
            <a:solidFill>
              <a:srgbClr val="A316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 name="Titre 1">
            <a:extLst>
              <a:ext uri="{FF2B5EF4-FFF2-40B4-BE49-F238E27FC236}">
                <a16:creationId xmlns:a16="http://schemas.microsoft.com/office/drawing/2014/main" id="{DB0CDD58-EEF7-44AA-9043-977B44C7A269}"/>
              </a:ext>
            </a:extLst>
          </p:cNvPr>
          <p:cNvSpPr>
            <a:spLocks noGrp="1"/>
          </p:cNvSpPr>
          <p:nvPr>
            <p:ph type="title"/>
          </p:nvPr>
        </p:nvSpPr>
        <p:spPr>
          <a:xfrm>
            <a:off x="923827" y="385829"/>
            <a:ext cx="10301821" cy="1325563"/>
          </a:xfrm>
        </p:spPr>
        <p:txBody>
          <a:bodyPr>
            <a:noAutofit/>
          </a:bodyPr>
          <a:lstStyle>
            <a:lvl1pPr algn="ctr">
              <a:defRPr sz="4000" b="1">
                <a:latin typeface="Arial" panose="020B0604020202020204" pitchFamily="34" charset="0"/>
                <a:cs typeface="Arial" panose="020B0604020202020204" pitchFamily="34" charset="0"/>
              </a:defRPr>
            </a:lvl1pPr>
          </a:lstStyle>
          <a:p>
            <a:r>
              <a:rPr lang="fr-FR" dirty="0"/>
              <a:t>Modifiez le style du titre</a:t>
            </a:r>
            <a:endParaRPr lang="fr-BE" dirty="0"/>
          </a:p>
        </p:txBody>
      </p:sp>
      <p:sp>
        <p:nvSpPr>
          <p:cNvPr id="3" name="Espace réservé du contenu 2">
            <a:extLst>
              <a:ext uri="{FF2B5EF4-FFF2-40B4-BE49-F238E27FC236}">
                <a16:creationId xmlns:a16="http://schemas.microsoft.com/office/drawing/2014/main" id="{649A2757-4E6A-4339-B243-26EA0BB3284D}"/>
              </a:ext>
            </a:extLst>
          </p:cNvPr>
          <p:cNvSpPr>
            <a:spLocks noGrp="1"/>
          </p:cNvSpPr>
          <p:nvPr>
            <p:ph idx="1"/>
          </p:nvPr>
        </p:nvSpPr>
        <p:spPr/>
        <p:txBody>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BE" dirty="0"/>
          </a:p>
        </p:txBody>
      </p:sp>
      <p:sp>
        <p:nvSpPr>
          <p:cNvPr id="9" name="Triangle rectangle 8">
            <a:extLst>
              <a:ext uri="{FF2B5EF4-FFF2-40B4-BE49-F238E27FC236}">
                <a16:creationId xmlns:a16="http://schemas.microsoft.com/office/drawing/2014/main" id="{C5E2BCED-158D-490A-B2A6-B799C2F325F1}"/>
              </a:ext>
            </a:extLst>
          </p:cNvPr>
          <p:cNvSpPr/>
          <p:nvPr userDrawn="1"/>
        </p:nvSpPr>
        <p:spPr>
          <a:xfrm>
            <a:off x="-3" y="6061434"/>
            <a:ext cx="1350237" cy="796566"/>
          </a:xfrm>
          <a:prstGeom prst="rtTriangl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4" name="Triangle rectangle 13">
            <a:extLst>
              <a:ext uri="{FF2B5EF4-FFF2-40B4-BE49-F238E27FC236}">
                <a16:creationId xmlns:a16="http://schemas.microsoft.com/office/drawing/2014/main" id="{D997E9E7-3334-4DD5-8DB3-68ABA3CF17AE}"/>
              </a:ext>
            </a:extLst>
          </p:cNvPr>
          <p:cNvSpPr/>
          <p:nvPr userDrawn="1"/>
        </p:nvSpPr>
        <p:spPr>
          <a:xfrm rot="5400000">
            <a:off x="96012" y="-119059"/>
            <a:ext cx="1147994" cy="1360449"/>
          </a:xfrm>
          <a:prstGeom prst="rtTriangle">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5" name="Image 14">
            <a:extLst>
              <a:ext uri="{FF2B5EF4-FFF2-40B4-BE49-F238E27FC236}">
                <a16:creationId xmlns:a16="http://schemas.microsoft.com/office/drawing/2014/main" id="{F111F276-9A40-4C8C-BCB3-206937CA5B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263" y="52369"/>
            <a:ext cx="763229" cy="418117"/>
          </a:xfrm>
          <a:prstGeom prst="rect">
            <a:avLst/>
          </a:prstGeom>
        </p:spPr>
      </p:pic>
      <p:sp>
        <p:nvSpPr>
          <p:cNvPr id="16" name="Triangle rectangle 15">
            <a:extLst>
              <a:ext uri="{FF2B5EF4-FFF2-40B4-BE49-F238E27FC236}">
                <a16:creationId xmlns:a16="http://schemas.microsoft.com/office/drawing/2014/main" id="{771EEECF-39D1-40B9-824B-A62218E11C70}"/>
              </a:ext>
            </a:extLst>
          </p:cNvPr>
          <p:cNvSpPr/>
          <p:nvPr userDrawn="1"/>
        </p:nvSpPr>
        <p:spPr>
          <a:xfrm rot="10800000">
            <a:off x="11263356" y="-3403"/>
            <a:ext cx="928643" cy="1857839"/>
          </a:xfrm>
          <a:prstGeom prst="rtTriangl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7" name="Triangle rectangle 16">
            <a:extLst>
              <a:ext uri="{FF2B5EF4-FFF2-40B4-BE49-F238E27FC236}">
                <a16:creationId xmlns:a16="http://schemas.microsoft.com/office/drawing/2014/main" id="{F819BE61-7AD9-4BFA-A8E6-DACE7697C0C3}"/>
              </a:ext>
            </a:extLst>
          </p:cNvPr>
          <p:cNvSpPr/>
          <p:nvPr userDrawn="1"/>
        </p:nvSpPr>
        <p:spPr>
          <a:xfrm rot="10800000">
            <a:off x="10708848" y="-3403"/>
            <a:ext cx="1483151" cy="1008095"/>
          </a:xfrm>
          <a:prstGeom prst="rtTriangle">
            <a:avLst/>
          </a:prstGeom>
          <a:solidFill>
            <a:srgbClr val="A31668"/>
          </a:solidFill>
          <a:ln>
            <a:solidFill>
              <a:srgbClr val="A316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6" name="Image 5">
            <a:extLst>
              <a:ext uri="{FF2B5EF4-FFF2-40B4-BE49-F238E27FC236}">
                <a16:creationId xmlns:a16="http://schemas.microsoft.com/office/drawing/2014/main" id="{9D1FA34D-EC0D-4878-B1B4-9728ECDD9C0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451600" y="6177600"/>
            <a:ext cx="752011" cy="749979"/>
          </a:xfrm>
          <a:prstGeom prst="rect">
            <a:avLst/>
          </a:prstGeom>
        </p:spPr>
      </p:pic>
    </p:spTree>
    <p:extLst>
      <p:ext uri="{BB962C8B-B14F-4D97-AF65-F5344CB8AC3E}">
        <p14:creationId xmlns:p14="http://schemas.microsoft.com/office/powerpoint/2010/main" val="3643292195"/>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ergie - Titre deux colonnes">
    <p:bg>
      <p:bgPr>
        <a:gradFill flip="none" rotWithShape="1">
          <a:gsLst>
            <a:gs pos="100000">
              <a:schemeClr val="bg1"/>
            </a:gs>
            <a:gs pos="16000">
              <a:schemeClr val="bg1">
                <a:lumMod val="95000"/>
              </a:schemeClr>
            </a:gs>
            <a:gs pos="0">
              <a:schemeClr val="bg1">
                <a:lumMod val="65000"/>
              </a:schemeClr>
            </a:gs>
          </a:gsLst>
          <a:lin ang="2700000" scaled="1"/>
          <a:tileRect/>
        </a:gradFill>
        <a:effectLst/>
      </p:bgPr>
    </p:bg>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2921736-7BFE-4C3D-8FAE-CAE35515657F}"/>
              </a:ext>
            </a:extLst>
          </p:cNvPr>
          <p:cNvSpPr>
            <a:spLocks noGrp="1"/>
          </p:cNvSpPr>
          <p:nvPr>
            <p:ph sz="half" idx="1"/>
          </p:nvPr>
        </p:nvSpPr>
        <p:spPr>
          <a:xfrm>
            <a:off x="838200" y="1825625"/>
            <a:ext cx="5181600" cy="4351338"/>
          </a:xfrm>
        </p:spPr>
        <p:txBody>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BE" dirty="0"/>
          </a:p>
        </p:txBody>
      </p:sp>
      <p:sp>
        <p:nvSpPr>
          <p:cNvPr id="4" name="Espace réservé du contenu 3">
            <a:extLst>
              <a:ext uri="{FF2B5EF4-FFF2-40B4-BE49-F238E27FC236}">
                <a16:creationId xmlns:a16="http://schemas.microsoft.com/office/drawing/2014/main" id="{B65422B4-79B5-486D-A6D9-097030C595FA}"/>
              </a:ext>
            </a:extLst>
          </p:cNvPr>
          <p:cNvSpPr>
            <a:spLocks noGrp="1"/>
          </p:cNvSpPr>
          <p:nvPr>
            <p:ph sz="half" idx="2"/>
          </p:nvPr>
        </p:nvSpPr>
        <p:spPr>
          <a:xfrm>
            <a:off x="6172200" y="1825625"/>
            <a:ext cx="5181600" cy="4351338"/>
          </a:xfrm>
        </p:spPr>
        <p:txBody>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BE" dirty="0"/>
          </a:p>
        </p:txBody>
      </p:sp>
      <p:pic>
        <p:nvPicPr>
          <p:cNvPr id="12" name="Image 11">
            <a:extLst>
              <a:ext uri="{FF2B5EF4-FFF2-40B4-BE49-F238E27FC236}">
                <a16:creationId xmlns:a16="http://schemas.microsoft.com/office/drawing/2014/main" id="{72BA9B24-9256-4EA4-8985-7EB4B39B415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1600" y="6177600"/>
            <a:ext cx="752011" cy="749979"/>
          </a:xfrm>
          <a:prstGeom prst="rect">
            <a:avLst/>
          </a:prstGeom>
        </p:spPr>
      </p:pic>
      <p:sp>
        <p:nvSpPr>
          <p:cNvPr id="29" name="Triangle rectangle 28">
            <a:extLst>
              <a:ext uri="{FF2B5EF4-FFF2-40B4-BE49-F238E27FC236}">
                <a16:creationId xmlns:a16="http://schemas.microsoft.com/office/drawing/2014/main" id="{6CAAE343-8B61-4044-B545-4C48B43071EA}"/>
              </a:ext>
            </a:extLst>
          </p:cNvPr>
          <p:cNvSpPr/>
          <p:nvPr userDrawn="1"/>
        </p:nvSpPr>
        <p:spPr>
          <a:xfrm flipV="1">
            <a:off x="-10214" y="1"/>
            <a:ext cx="751317" cy="2111604"/>
          </a:xfrm>
          <a:prstGeom prst="rtTriangle">
            <a:avLst/>
          </a:prstGeom>
          <a:solidFill>
            <a:srgbClr val="A31668"/>
          </a:solidFill>
          <a:ln>
            <a:solidFill>
              <a:srgbClr val="A316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0" name="Triangle rectangle 29">
            <a:extLst>
              <a:ext uri="{FF2B5EF4-FFF2-40B4-BE49-F238E27FC236}">
                <a16:creationId xmlns:a16="http://schemas.microsoft.com/office/drawing/2014/main" id="{E58F855B-25E4-43A1-9F7E-E69C51991E4A}"/>
              </a:ext>
            </a:extLst>
          </p:cNvPr>
          <p:cNvSpPr/>
          <p:nvPr userDrawn="1"/>
        </p:nvSpPr>
        <p:spPr>
          <a:xfrm>
            <a:off x="-3" y="6061434"/>
            <a:ext cx="1350237" cy="796566"/>
          </a:xfrm>
          <a:prstGeom prst="rtTriangl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1" name="Triangle rectangle 30">
            <a:extLst>
              <a:ext uri="{FF2B5EF4-FFF2-40B4-BE49-F238E27FC236}">
                <a16:creationId xmlns:a16="http://schemas.microsoft.com/office/drawing/2014/main" id="{B75E4FCF-16D3-4605-B514-82BD1F94E342}"/>
              </a:ext>
            </a:extLst>
          </p:cNvPr>
          <p:cNvSpPr/>
          <p:nvPr userDrawn="1"/>
        </p:nvSpPr>
        <p:spPr>
          <a:xfrm rot="5400000">
            <a:off x="96012" y="-119059"/>
            <a:ext cx="1147994" cy="1360449"/>
          </a:xfrm>
          <a:prstGeom prst="rtTriangle">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32" name="Image 31">
            <a:extLst>
              <a:ext uri="{FF2B5EF4-FFF2-40B4-BE49-F238E27FC236}">
                <a16:creationId xmlns:a16="http://schemas.microsoft.com/office/drawing/2014/main" id="{A07398F6-E2F5-4FC4-BDBC-279C83A06AB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263" y="52369"/>
            <a:ext cx="763229" cy="418117"/>
          </a:xfrm>
          <a:prstGeom prst="rect">
            <a:avLst/>
          </a:prstGeom>
        </p:spPr>
      </p:pic>
      <p:sp>
        <p:nvSpPr>
          <p:cNvPr id="33" name="Triangle rectangle 32">
            <a:extLst>
              <a:ext uri="{FF2B5EF4-FFF2-40B4-BE49-F238E27FC236}">
                <a16:creationId xmlns:a16="http://schemas.microsoft.com/office/drawing/2014/main" id="{C29A7D41-63E1-4DB4-B158-0AB535606387}"/>
              </a:ext>
            </a:extLst>
          </p:cNvPr>
          <p:cNvSpPr/>
          <p:nvPr userDrawn="1"/>
        </p:nvSpPr>
        <p:spPr>
          <a:xfrm rot="10800000">
            <a:off x="11263356" y="-3403"/>
            <a:ext cx="928643" cy="1857839"/>
          </a:xfrm>
          <a:prstGeom prst="rtTriangl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4" name="Triangle rectangle 33">
            <a:extLst>
              <a:ext uri="{FF2B5EF4-FFF2-40B4-BE49-F238E27FC236}">
                <a16:creationId xmlns:a16="http://schemas.microsoft.com/office/drawing/2014/main" id="{7C58198C-7E9C-4227-848E-A0C2A48C9AB2}"/>
              </a:ext>
            </a:extLst>
          </p:cNvPr>
          <p:cNvSpPr/>
          <p:nvPr userDrawn="1"/>
        </p:nvSpPr>
        <p:spPr>
          <a:xfrm rot="10800000">
            <a:off x="10708848" y="-3403"/>
            <a:ext cx="1483151" cy="1008095"/>
          </a:xfrm>
          <a:prstGeom prst="rtTriangle">
            <a:avLst/>
          </a:prstGeom>
          <a:solidFill>
            <a:srgbClr val="A31668"/>
          </a:solidFill>
          <a:ln>
            <a:solidFill>
              <a:srgbClr val="A316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5" name="Titre 1">
            <a:extLst>
              <a:ext uri="{FF2B5EF4-FFF2-40B4-BE49-F238E27FC236}">
                <a16:creationId xmlns:a16="http://schemas.microsoft.com/office/drawing/2014/main" id="{0D0A5F7F-2342-4602-A092-DDB93E2CC3AF}"/>
              </a:ext>
            </a:extLst>
          </p:cNvPr>
          <p:cNvSpPr>
            <a:spLocks noGrp="1"/>
          </p:cNvSpPr>
          <p:nvPr>
            <p:ph type="title"/>
          </p:nvPr>
        </p:nvSpPr>
        <p:spPr>
          <a:xfrm>
            <a:off x="923827" y="385829"/>
            <a:ext cx="10301821" cy="1325563"/>
          </a:xfrm>
        </p:spPr>
        <p:txBody>
          <a:bodyPr>
            <a:noAutofit/>
          </a:bodyPr>
          <a:lstStyle>
            <a:lvl1pPr algn="ctr">
              <a:defRPr sz="4000" b="1">
                <a:latin typeface="Arial" panose="020B0604020202020204" pitchFamily="34" charset="0"/>
                <a:cs typeface="Arial" panose="020B0604020202020204" pitchFamily="34" charset="0"/>
              </a:defRPr>
            </a:lvl1pPr>
          </a:lstStyle>
          <a:p>
            <a:r>
              <a:rPr lang="fr-FR" dirty="0"/>
              <a:t>Modifiez le style du titre</a:t>
            </a:r>
            <a:endParaRPr lang="fr-BE" dirty="0"/>
          </a:p>
        </p:txBody>
      </p:sp>
    </p:spTree>
    <p:extLst>
      <p:ext uri="{BB962C8B-B14F-4D97-AF65-F5344CB8AC3E}">
        <p14:creationId xmlns:p14="http://schemas.microsoft.com/office/powerpoint/2010/main" val="4148140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ergie - Titre sous-titres deux colonnes">
    <p:bg>
      <p:bgPr>
        <a:gradFill flip="none" rotWithShape="1">
          <a:gsLst>
            <a:gs pos="100000">
              <a:schemeClr val="bg1"/>
            </a:gs>
            <a:gs pos="16000">
              <a:schemeClr val="bg1">
                <a:lumMod val="95000"/>
              </a:schemeClr>
            </a:gs>
            <a:gs pos="0">
              <a:schemeClr val="bg1">
                <a:lumMod val="65000"/>
              </a:schemeClr>
            </a:gs>
          </a:gsLst>
          <a:lin ang="2700000" scaled="1"/>
          <a:tileRect/>
        </a:gradFill>
        <a:effectLst/>
      </p:bgPr>
    </p:bg>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92CD58D3-1C93-424F-BF95-C74156AAF0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4" name="Espace réservé du contenu 3">
            <a:extLst>
              <a:ext uri="{FF2B5EF4-FFF2-40B4-BE49-F238E27FC236}">
                <a16:creationId xmlns:a16="http://schemas.microsoft.com/office/drawing/2014/main" id="{C4D51D26-94E3-4996-8E7B-05B7479CD354}"/>
              </a:ext>
            </a:extLst>
          </p:cNvPr>
          <p:cNvSpPr>
            <a:spLocks noGrp="1"/>
          </p:cNvSpPr>
          <p:nvPr>
            <p:ph sz="half" idx="2"/>
          </p:nvPr>
        </p:nvSpPr>
        <p:spPr>
          <a:xfrm>
            <a:off x="839788" y="2505075"/>
            <a:ext cx="5157787" cy="3684588"/>
          </a:xfrm>
        </p:spPr>
        <p:txBody>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BE" dirty="0"/>
          </a:p>
        </p:txBody>
      </p:sp>
      <p:sp>
        <p:nvSpPr>
          <p:cNvPr id="5" name="Espace réservé du texte 4">
            <a:extLst>
              <a:ext uri="{FF2B5EF4-FFF2-40B4-BE49-F238E27FC236}">
                <a16:creationId xmlns:a16="http://schemas.microsoft.com/office/drawing/2014/main" id="{95F3C485-1F71-4ED4-8ADF-AD922B7F18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8E4E165-D9DA-43F4-AE56-9AD24176ED22}"/>
              </a:ext>
            </a:extLst>
          </p:cNvPr>
          <p:cNvSpPr>
            <a:spLocks noGrp="1"/>
          </p:cNvSpPr>
          <p:nvPr>
            <p:ph sz="quarter" idx="4"/>
          </p:nvPr>
        </p:nvSpPr>
        <p:spPr>
          <a:xfrm>
            <a:off x="6172200" y="2505075"/>
            <a:ext cx="5183188" cy="3684588"/>
          </a:xfrm>
        </p:spPr>
        <p:txBody>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BE" dirty="0"/>
          </a:p>
        </p:txBody>
      </p:sp>
      <p:pic>
        <p:nvPicPr>
          <p:cNvPr id="14" name="Image 13">
            <a:extLst>
              <a:ext uri="{FF2B5EF4-FFF2-40B4-BE49-F238E27FC236}">
                <a16:creationId xmlns:a16="http://schemas.microsoft.com/office/drawing/2014/main" id="{B618FE7D-86B7-4766-932D-66B53B95A4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51600" y="6177600"/>
            <a:ext cx="752011" cy="749979"/>
          </a:xfrm>
          <a:prstGeom prst="rect">
            <a:avLst/>
          </a:prstGeom>
        </p:spPr>
      </p:pic>
      <p:sp>
        <p:nvSpPr>
          <p:cNvPr id="15" name="Triangle rectangle 14">
            <a:extLst>
              <a:ext uri="{FF2B5EF4-FFF2-40B4-BE49-F238E27FC236}">
                <a16:creationId xmlns:a16="http://schemas.microsoft.com/office/drawing/2014/main" id="{A98E8B06-8185-4F2D-B967-F01ED3030141}"/>
              </a:ext>
            </a:extLst>
          </p:cNvPr>
          <p:cNvSpPr/>
          <p:nvPr userDrawn="1"/>
        </p:nvSpPr>
        <p:spPr>
          <a:xfrm flipV="1">
            <a:off x="-10214" y="1"/>
            <a:ext cx="751317" cy="2111604"/>
          </a:xfrm>
          <a:prstGeom prst="rtTriangle">
            <a:avLst/>
          </a:prstGeom>
          <a:solidFill>
            <a:srgbClr val="A31668"/>
          </a:solidFill>
          <a:ln>
            <a:solidFill>
              <a:srgbClr val="A316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6" name="Triangle rectangle 15">
            <a:extLst>
              <a:ext uri="{FF2B5EF4-FFF2-40B4-BE49-F238E27FC236}">
                <a16:creationId xmlns:a16="http://schemas.microsoft.com/office/drawing/2014/main" id="{98926F05-70BB-44F3-B4AC-8697ACA579DD}"/>
              </a:ext>
            </a:extLst>
          </p:cNvPr>
          <p:cNvSpPr/>
          <p:nvPr userDrawn="1"/>
        </p:nvSpPr>
        <p:spPr>
          <a:xfrm>
            <a:off x="-3" y="6061434"/>
            <a:ext cx="1350237" cy="796566"/>
          </a:xfrm>
          <a:prstGeom prst="rtTriangl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4" name="Triangle rectangle 23">
            <a:extLst>
              <a:ext uri="{FF2B5EF4-FFF2-40B4-BE49-F238E27FC236}">
                <a16:creationId xmlns:a16="http://schemas.microsoft.com/office/drawing/2014/main" id="{2285B12A-F659-464B-99B3-0DB68115B3A9}"/>
              </a:ext>
            </a:extLst>
          </p:cNvPr>
          <p:cNvSpPr/>
          <p:nvPr userDrawn="1"/>
        </p:nvSpPr>
        <p:spPr>
          <a:xfrm rot="5400000">
            <a:off x="96012" y="-119059"/>
            <a:ext cx="1147994" cy="1360449"/>
          </a:xfrm>
          <a:prstGeom prst="rtTriangle">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25" name="Image 24">
            <a:extLst>
              <a:ext uri="{FF2B5EF4-FFF2-40B4-BE49-F238E27FC236}">
                <a16:creationId xmlns:a16="http://schemas.microsoft.com/office/drawing/2014/main" id="{9A850387-1847-46D8-B61C-77276F7E62C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263" y="52369"/>
            <a:ext cx="763229" cy="418117"/>
          </a:xfrm>
          <a:prstGeom prst="rect">
            <a:avLst/>
          </a:prstGeom>
        </p:spPr>
      </p:pic>
      <p:sp>
        <p:nvSpPr>
          <p:cNvPr id="26" name="Triangle rectangle 25">
            <a:extLst>
              <a:ext uri="{FF2B5EF4-FFF2-40B4-BE49-F238E27FC236}">
                <a16:creationId xmlns:a16="http://schemas.microsoft.com/office/drawing/2014/main" id="{9933DA33-9CFD-49DD-8AFD-00432EB22787}"/>
              </a:ext>
            </a:extLst>
          </p:cNvPr>
          <p:cNvSpPr/>
          <p:nvPr userDrawn="1"/>
        </p:nvSpPr>
        <p:spPr>
          <a:xfrm rot="10800000">
            <a:off x="11263356" y="-3403"/>
            <a:ext cx="928643" cy="1857839"/>
          </a:xfrm>
          <a:prstGeom prst="rtTriangl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7" name="Triangle rectangle 26">
            <a:extLst>
              <a:ext uri="{FF2B5EF4-FFF2-40B4-BE49-F238E27FC236}">
                <a16:creationId xmlns:a16="http://schemas.microsoft.com/office/drawing/2014/main" id="{7891A2D5-0256-47E8-A5B3-EF6F18A44A3A}"/>
              </a:ext>
            </a:extLst>
          </p:cNvPr>
          <p:cNvSpPr/>
          <p:nvPr userDrawn="1"/>
        </p:nvSpPr>
        <p:spPr>
          <a:xfrm rot="10800000">
            <a:off x="10708848" y="-3403"/>
            <a:ext cx="1483151" cy="1008095"/>
          </a:xfrm>
          <a:prstGeom prst="rtTriangle">
            <a:avLst/>
          </a:prstGeom>
          <a:solidFill>
            <a:srgbClr val="A31668"/>
          </a:solidFill>
          <a:ln>
            <a:solidFill>
              <a:srgbClr val="A316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8" name="Titre 1">
            <a:extLst>
              <a:ext uri="{FF2B5EF4-FFF2-40B4-BE49-F238E27FC236}">
                <a16:creationId xmlns:a16="http://schemas.microsoft.com/office/drawing/2014/main" id="{7822AC8C-E36F-470F-B3AA-CC0E5F0CDA4F}"/>
              </a:ext>
            </a:extLst>
          </p:cNvPr>
          <p:cNvSpPr>
            <a:spLocks noGrp="1"/>
          </p:cNvSpPr>
          <p:nvPr>
            <p:ph type="title"/>
          </p:nvPr>
        </p:nvSpPr>
        <p:spPr>
          <a:xfrm>
            <a:off x="923827" y="385829"/>
            <a:ext cx="10301821" cy="1325563"/>
          </a:xfrm>
        </p:spPr>
        <p:txBody>
          <a:bodyPr>
            <a:noAutofit/>
          </a:bodyPr>
          <a:lstStyle>
            <a:lvl1pPr algn="ctr">
              <a:defRPr sz="4000" b="1">
                <a:latin typeface="Arial" panose="020B0604020202020204" pitchFamily="34" charset="0"/>
                <a:cs typeface="Arial" panose="020B0604020202020204" pitchFamily="34" charset="0"/>
              </a:defRPr>
            </a:lvl1pPr>
          </a:lstStyle>
          <a:p>
            <a:r>
              <a:rPr lang="fr-FR" dirty="0"/>
              <a:t>Modifiez le style du titre</a:t>
            </a:r>
            <a:endParaRPr lang="fr-BE" dirty="0"/>
          </a:p>
        </p:txBody>
      </p:sp>
    </p:spTree>
    <p:extLst>
      <p:ext uri="{BB962C8B-B14F-4D97-AF65-F5344CB8AC3E}">
        <p14:creationId xmlns:p14="http://schemas.microsoft.com/office/powerpoint/2010/main" val="35458356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2CA2395-5968-47B5-91FC-D778815333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Modifiez le style du titre</a:t>
            </a:r>
            <a:endParaRPr lang="fr-BE" dirty="0"/>
          </a:p>
        </p:txBody>
      </p:sp>
      <p:sp>
        <p:nvSpPr>
          <p:cNvPr id="3" name="Espace réservé du texte 2">
            <a:extLst>
              <a:ext uri="{FF2B5EF4-FFF2-40B4-BE49-F238E27FC236}">
                <a16:creationId xmlns:a16="http://schemas.microsoft.com/office/drawing/2014/main" id="{45FD24A8-BB66-40F5-88C4-A03C53433A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BE" dirty="0"/>
          </a:p>
        </p:txBody>
      </p:sp>
      <p:sp>
        <p:nvSpPr>
          <p:cNvPr id="4" name="Espace réservé de la date 3">
            <a:extLst>
              <a:ext uri="{FF2B5EF4-FFF2-40B4-BE49-F238E27FC236}">
                <a16:creationId xmlns:a16="http://schemas.microsoft.com/office/drawing/2014/main" id="{A2682684-F984-44E3-9D3A-74BE62EAAE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B3DDA2-50FA-4497-8AF6-1BDF8495C9A0}" type="datetimeFigureOut">
              <a:rPr lang="fr-BE" smtClean="0"/>
              <a:t>03-03-23</a:t>
            </a:fld>
            <a:endParaRPr lang="fr-BE" dirty="0"/>
          </a:p>
        </p:txBody>
      </p:sp>
      <p:sp>
        <p:nvSpPr>
          <p:cNvPr id="5" name="Espace réservé du pied de page 4">
            <a:extLst>
              <a:ext uri="{FF2B5EF4-FFF2-40B4-BE49-F238E27FC236}">
                <a16:creationId xmlns:a16="http://schemas.microsoft.com/office/drawing/2014/main" id="{2774EECB-8CC0-4E28-A66D-BE7900F2C7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a:extLst>
              <a:ext uri="{FF2B5EF4-FFF2-40B4-BE49-F238E27FC236}">
                <a16:creationId xmlns:a16="http://schemas.microsoft.com/office/drawing/2014/main" id="{7609DD6E-2657-4516-9C6B-B7159A066D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BB009-D373-44D2-B7E9-6B2E18536D59}" type="slidenum">
              <a:rPr lang="fr-BE" smtClean="0"/>
              <a:t>‹N°›</a:t>
            </a:fld>
            <a:endParaRPr lang="fr-BE"/>
          </a:p>
        </p:txBody>
      </p:sp>
    </p:spTree>
    <p:extLst>
      <p:ext uri="{BB962C8B-B14F-4D97-AF65-F5344CB8AC3E}">
        <p14:creationId xmlns:p14="http://schemas.microsoft.com/office/powerpoint/2010/main" val="668903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4.xml"/><Relationship Id="rId1" Type="http://schemas.openxmlformats.org/officeDocument/2006/relationships/tags" Target="../tags/tag43.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hyperlink" Target="https://www.uvcw.be/no_index/files/10779-2023-02-24---protocole-ific-partie-3-activation-bar%C3%A9mique-et-proc%C3%A9dures-2023-02-10.pdf" TargetMode="Externa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hyperlink" Target="https://www.aviq.be/sites/default/files/documents_pro/2023-02/IFIC%20MRS%202022%20VF.pdf" TargetMode="External"/><Relationship Id="rId5" Type="http://schemas.openxmlformats.org/officeDocument/2006/relationships/hyperlink" Target="https://www.youtube.com/watch?v=ANgjxbap9Es" TargetMode="External"/><Relationship Id="rId4" Type="http://schemas.openxmlformats.org/officeDocument/2006/relationships/hyperlink" Target="https://www.aviq.be/sites/default/files/documents_pro/2023-01/Tableau%20IFIC%20-%20montants%20de%20financement%20par%20code%20fonction%20et%20par%20ann%C3%A9e%20%28index%2012-2022%29.xlsx" TargetMode="Externa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0.xml"/><Relationship Id="rId1" Type="http://schemas.openxmlformats.org/officeDocument/2006/relationships/tags" Target="../tags/tag49.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2.xml"/><Relationship Id="rId1" Type="http://schemas.openxmlformats.org/officeDocument/2006/relationships/tags" Target="../tags/tag51.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4.xml"/><Relationship Id="rId1" Type="http://schemas.openxmlformats.org/officeDocument/2006/relationships/tags" Target="../tags/tag53.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6.xml"/><Relationship Id="rId1" Type="http://schemas.openxmlformats.org/officeDocument/2006/relationships/tags" Target="../tags/tag55.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8.xml"/><Relationship Id="rId1" Type="http://schemas.openxmlformats.org/officeDocument/2006/relationships/tags" Target="../tags/tag5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0.xml"/><Relationship Id="rId1" Type="http://schemas.openxmlformats.org/officeDocument/2006/relationships/tags" Target="../tags/tag59.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2.xml"/><Relationship Id="rId1" Type="http://schemas.openxmlformats.org/officeDocument/2006/relationships/tags" Target="../tags/tag61.xml"/></Relationships>
</file>

<file path=ppt/slides/_rels/slide2.xml.rels><?xml version="1.0" encoding="UTF-8" standalone="yes"?>
<Relationships xmlns="http://schemas.openxmlformats.org/package/2006/relationships"><Relationship Id="rId13" Type="http://schemas.openxmlformats.org/officeDocument/2006/relationships/tags" Target="../tags/tag15.xml"/><Relationship Id="rId18" Type="http://schemas.openxmlformats.org/officeDocument/2006/relationships/tags" Target="../tags/tag20.xml"/><Relationship Id="rId26" Type="http://schemas.openxmlformats.org/officeDocument/2006/relationships/slideLayout" Target="../slideLayouts/slideLayout2.xml"/><Relationship Id="rId21" Type="http://schemas.openxmlformats.org/officeDocument/2006/relationships/tags" Target="../tags/tag23.xml"/><Relationship Id="rId34" Type="http://schemas.openxmlformats.org/officeDocument/2006/relationships/image" Target="../media/image10.svg"/><Relationship Id="rId7" Type="http://schemas.openxmlformats.org/officeDocument/2006/relationships/tags" Target="../tags/tag9.xml"/><Relationship Id="rId12" Type="http://schemas.openxmlformats.org/officeDocument/2006/relationships/tags" Target="../tags/tag14.xml"/><Relationship Id="rId17" Type="http://schemas.openxmlformats.org/officeDocument/2006/relationships/tags" Target="../tags/tag19.xml"/><Relationship Id="rId25" Type="http://schemas.openxmlformats.org/officeDocument/2006/relationships/tags" Target="../tags/tag27.xml"/><Relationship Id="rId33" Type="http://schemas.openxmlformats.org/officeDocument/2006/relationships/image" Target="../media/image9.png"/><Relationship Id="rId38" Type="http://schemas.openxmlformats.org/officeDocument/2006/relationships/image" Target="../media/image14.svg"/><Relationship Id="rId2" Type="http://schemas.openxmlformats.org/officeDocument/2006/relationships/tags" Target="../tags/tag4.xml"/><Relationship Id="rId16" Type="http://schemas.openxmlformats.org/officeDocument/2006/relationships/tags" Target="../tags/tag18.xml"/><Relationship Id="rId20" Type="http://schemas.openxmlformats.org/officeDocument/2006/relationships/tags" Target="../tags/tag22.xml"/><Relationship Id="rId29" Type="http://schemas.openxmlformats.org/officeDocument/2006/relationships/image" Target="../media/image5.png"/><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24" Type="http://schemas.openxmlformats.org/officeDocument/2006/relationships/tags" Target="../tags/tag26.xml"/><Relationship Id="rId32" Type="http://schemas.openxmlformats.org/officeDocument/2006/relationships/image" Target="../media/image8.png"/><Relationship Id="rId37" Type="http://schemas.openxmlformats.org/officeDocument/2006/relationships/image" Target="../media/image13.png"/><Relationship Id="rId5" Type="http://schemas.openxmlformats.org/officeDocument/2006/relationships/tags" Target="../tags/tag7.xml"/><Relationship Id="rId15" Type="http://schemas.openxmlformats.org/officeDocument/2006/relationships/tags" Target="../tags/tag17.xml"/><Relationship Id="rId23" Type="http://schemas.openxmlformats.org/officeDocument/2006/relationships/tags" Target="../tags/tag25.xml"/><Relationship Id="rId28" Type="http://schemas.openxmlformats.org/officeDocument/2006/relationships/image" Target="../media/image4.png"/><Relationship Id="rId36" Type="http://schemas.openxmlformats.org/officeDocument/2006/relationships/image" Target="../media/image12.svg"/><Relationship Id="rId10" Type="http://schemas.openxmlformats.org/officeDocument/2006/relationships/tags" Target="../tags/tag12.xml"/><Relationship Id="rId19" Type="http://schemas.openxmlformats.org/officeDocument/2006/relationships/tags" Target="../tags/tag21.xml"/><Relationship Id="rId31" Type="http://schemas.openxmlformats.org/officeDocument/2006/relationships/image" Target="../media/image7.png"/><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tags" Target="../tags/tag16.xml"/><Relationship Id="rId22" Type="http://schemas.openxmlformats.org/officeDocument/2006/relationships/tags" Target="../tags/tag24.xml"/><Relationship Id="rId27" Type="http://schemas.openxmlformats.org/officeDocument/2006/relationships/notesSlide" Target="../notesSlides/notesSlide2.xml"/><Relationship Id="rId30" Type="http://schemas.openxmlformats.org/officeDocument/2006/relationships/image" Target="../media/image6.svg"/><Relationship Id="rId35" Type="http://schemas.openxmlformats.org/officeDocument/2006/relationships/image" Target="../media/image11.png"/><Relationship Id="rId8" Type="http://schemas.openxmlformats.org/officeDocument/2006/relationships/tags" Target="../tags/tag10.xml"/><Relationship Id="rId3" Type="http://schemas.openxmlformats.org/officeDocument/2006/relationships/tags" Target="../tags/tag5.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4.xml"/><Relationship Id="rId1" Type="http://schemas.openxmlformats.org/officeDocument/2006/relationships/tags" Target="../tags/tag63.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6.xml"/><Relationship Id="rId1" Type="http://schemas.openxmlformats.org/officeDocument/2006/relationships/tags" Target="../tags/tag65.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8.xml"/><Relationship Id="rId1" Type="http://schemas.openxmlformats.org/officeDocument/2006/relationships/tags" Target="../tags/tag67.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0.xml"/><Relationship Id="rId1" Type="http://schemas.openxmlformats.org/officeDocument/2006/relationships/tags" Target="../tags/tag69.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2.xml"/><Relationship Id="rId1" Type="http://schemas.openxmlformats.org/officeDocument/2006/relationships/tags" Target="../tags/tag71.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4.xml"/><Relationship Id="rId1" Type="http://schemas.openxmlformats.org/officeDocument/2006/relationships/tags" Target="../tags/tag73.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6.xml"/><Relationship Id="rId1" Type="http://schemas.openxmlformats.org/officeDocument/2006/relationships/tags" Target="../tags/tag75.xml"/></Relationships>
</file>

<file path=ppt/slides/_rels/slide27.xml.rels><?xml version="1.0" encoding="UTF-8" standalone="yes"?>
<Relationships xmlns="http://schemas.openxmlformats.org/package/2006/relationships"><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 Id="rId4"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tags" Target="../tags/tag80.xml"/><Relationship Id="rId4"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4.xml"/><Relationship Id="rId1" Type="http://schemas.openxmlformats.org/officeDocument/2006/relationships/tags" Target="../tags/tag8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6.xml"/><Relationship Id="rId1" Type="http://schemas.openxmlformats.org/officeDocument/2006/relationships/tags" Target="../tags/tag85.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8.xml"/><Relationship Id="rId1" Type="http://schemas.openxmlformats.org/officeDocument/2006/relationships/tags" Target="../tags/tag87.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0.xml"/><Relationship Id="rId1" Type="http://schemas.openxmlformats.org/officeDocument/2006/relationships/tags" Target="../tags/tag89.xml"/></Relationships>
</file>

<file path=ppt/slides/_rels/slide33.xml.rels><?xml version="1.0" encoding="UTF-8" standalone="yes"?>
<Relationships xmlns="http://schemas.openxmlformats.org/package/2006/relationships"><Relationship Id="rId3" Type="http://schemas.openxmlformats.org/officeDocument/2006/relationships/tags" Target="../tags/tag93.xml"/><Relationship Id="rId2" Type="http://schemas.openxmlformats.org/officeDocument/2006/relationships/tags" Target="../tags/tag92.xml"/><Relationship Id="rId1" Type="http://schemas.openxmlformats.org/officeDocument/2006/relationships/tags" Target="../tags/tag91.xml"/><Relationship Id="rId4"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5.xml"/><Relationship Id="rId1" Type="http://schemas.openxmlformats.org/officeDocument/2006/relationships/tags" Target="../tags/tag94.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7.xml"/><Relationship Id="rId1" Type="http://schemas.openxmlformats.org/officeDocument/2006/relationships/tags" Target="../tags/tag96.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9.xml"/><Relationship Id="rId1" Type="http://schemas.openxmlformats.org/officeDocument/2006/relationships/tags" Target="../tags/tag98.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1.xml"/><Relationship Id="rId1" Type="http://schemas.openxmlformats.org/officeDocument/2006/relationships/tags" Target="../tags/tag100.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3.xml"/><Relationship Id="rId1" Type="http://schemas.openxmlformats.org/officeDocument/2006/relationships/tags" Target="../tags/tag102.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5.xml"/><Relationship Id="rId1" Type="http://schemas.openxmlformats.org/officeDocument/2006/relationships/tags" Target="../tags/tag10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hyperlink" Target="https://www.uvcw.be/publications/109" TargetMode="External"/><Relationship Id="rId4" Type="http://schemas.openxmlformats.org/officeDocument/2006/relationships/hyperlink" Target="https://www.uvcw.be/no_index/files/9286-220714---nt-recrutement-infirmiers-soignants---jmr-vf.pdf" TargetMode="Externa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7.xml"/><Relationship Id="rId1" Type="http://schemas.openxmlformats.org/officeDocument/2006/relationships/tags" Target="../tags/tag106.xml"/><Relationship Id="rId4" Type="http://schemas.openxmlformats.org/officeDocument/2006/relationships/hyperlink" Target="https://www.uvcw.be/personnel/actus/art-5144" TargetMode="Externa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9.xml"/><Relationship Id="rId1" Type="http://schemas.openxmlformats.org/officeDocument/2006/relationships/tags" Target="../tags/tag108.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1.xml"/><Relationship Id="rId1" Type="http://schemas.openxmlformats.org/officeDocument/2006/relationships/tags" Target="../tags/tag110.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3.xml"/><Relationship Id="rId1" Type="http://schemas.openxmlformats.org/officeDocument/2006/relationships/tags" Target="../tags/tag112.xml"/></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5.xml"/><Relationship Id="rId1" Type="http://schemas.openxmlformats.org/officeDocument/2006/relationships/tags" Target="../tags/tag114.xml"/></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7.xml"/><Relationship Id="rId1" Type="http://schemas.openxmlformats.org/officeDocument/2006/relationships/tags" Target="../tags/tag116.xml"/></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9.xml"/><Relationship Id="rId1" Type="http://schemas.openxmlformats.org/officeDocument/2006/relationships/tags" Target="../tags/tag118.xml"/></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1.xml"/><Relationship Id="rId1" Type="http://schemas.openxmlformats.org/officeDocument/2006/relationships/tags" Target="../tags/tag120.xml"/></Relationships>
</file>

<file path=ppt/slides/_rels/slide4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3.xml"/><Relationship Id="rId1" Type="http://schemas.openxmlformats.org/officeDocument/2006/relationships/tags" Target="../tags/tag122.xml"/></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5.xml"/><Relationship Id="rId1" Type="http://schemas.openxmlformats.org/officeDocument/2006/relationships/tags" Target="../tags/tag12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s>
</file>

<file path=ppt/slides/_rels/slide50.xml.rels><?xml version="1.0" encoding="UTF-8" standalone="yes"?>
<Relationships xmlns="http://schemas.openxmlformats.org/package/2006/relationships"><Relationship Id="rId3" Type="http://schemas.openxmlformats.org/officeDocument/2006/relationships/tags" Target="../tags/tag128.xml"/><Relationship Id="rId2" Type="http://schemas.openxmlformats.org/officeDocument/2006/relationships/tags" Target="../tags/tag127.xml"/><Relationship Id="rId1" Type="http://schemas.openxmlformats.org/officeDocument/2006/relationships/tags" Target="../tags/tag126.xml"/><Relationship Id="rId4"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0.xml"/><Relationship Id="rId1" Type="http://schemas.openxmlformats.org/officeDocument/2006/relationships/tags" Target="../tags/tag129.xml"/></Relationships>
</file>

<file path=ppt/slides/_rels/slide5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2.xml"/><Relationship Id="rId1" Type="http://schemas.openxmlformats.org/officeDocument/2006/relationships/tags" Target="../tags/tag131.xml"/></Relationships>
</file>

<file path=ppt/slides/_rels/slide5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4.xml"/><Relationship Id="rId1" Type="http://schemas.openxmlformats.org/officeDocument/2006/relationships/tags" Target="../tags/tag133.xml"/></Relationships>
</file>

<file path=ppt/slides/_rels/slide5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6.xml"/><Relationship Id="rId1" Type="http://schemas.openxmlformats.org/officeDocument/2006/relationships/tags" Target="../tags/tag135.xml"/></Relationships>
</file>

<file path=ppt/slides/_rels/slide5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8.xml"/><Relationship Id="rId1" Type="http://schemas.openxmlformats.org/officeDocument/2006/relationships/tags" Target="../tags/tag137.xml"/></Relationships>
</file>

<file path=ppt/slides/_rels/slide5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0.xml"/><Relationship Id="rId1" Type="http://schemas.openxmlformats.org/officeDocument/2006/relationships/tags" Target="../tags/tag139.xml"/></Relationships>
</file>

<file path=ppt/slides/_rels/slide5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2.xml"/><Relationship Id="rId1" Type="http://schemas.openxmlformats.org/officeDocument/2006/relationships/tags" Target="../tags/tag141.xml"/></Relationships>
</file>

<file path=ppt/slides/_rels/slide5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4.xml"/><Relationship Id="rId1" Type="http://schemas.openxmlformats.org/officeDocument/2006/relationships/tags" Target="../tags/tag143.xml"/></Relationships>
</file>

<file path=ppt/slides/_rels/slide5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6.xml"/><Relationship Id="rId1" Type="http://schemas.openxmlformats.org/officeDocument/2006/relationships/tags" Target="../tags/tag14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s>
</file>

<file path=ppt/slides/_rels/slide6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8.xml"/><Relationship Id="rId1" Type="http://schemas.openxmlformats.org/officeDocument/2006/relationships/tags" Target="../tags/tag147.xml"/></Relationships>
</file>

<file path=ppt/slides/_rels/slide6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0.xml"/><Relationship Id="rId1" Type="http://schemas.openxmlformats.org/officeDocument/2006/relationships/tags" Target="../tags/tag149.xml"/></Relationships>
</file>

<file path=ppt/slides/_rels/slide6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2.xml"/><Relationship Id="rId1" Type="http://schemas.openxmlformats.org/officeDocument/2006/relationships/tags" Target="../tags/tag151.xml"/></Relationships>
</file>

<file path=ppt/slides/_rels/slide6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4.xml"/><Relationship Id="rId1" Type="http://schemas.openxmlformats.org/officeDocument/2006/relationships/tags" Target="../tags/tag153.xml"/></Relationships>
</file>

<file path=ppt/slides/_rels/slide6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6.xml"/><Relationship Id="rId1" Type="http://schemas.openxmlformats.org/officeDocument/2006/relationships/tags" Target="../tags/tag155.xml"/></Relationships>
</file>

<file path=ppt/slides/_rels/slide6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8.xml"/><Relationship Id="rId1" Type="http://schemas.openxmlformats.org/officeDocument/2006/relationships/tags" Target="../tags/tag157.xml"/></Relationships>
</file>

<file path=ppt/slides/_rels/slide6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0.xml"/><Relationship Id="rId1" Type="http://schemas.openxmlformats.org/officeDocument/2006/relationships/tags" Target="../tags/tag159.xml"/></Relationships>
</file>

<file path=ppt/slides/_rels/slide6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2.xml"/><Relationship Id="rId1" Type="http://schemas.openxmlformats.org/officeDocument/2006/relationships/tags" Target="../tags/tag161.xml"/></Relationships>
</file>

<file path=ppt/slides/_rels/slide6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4.xml"/><Relationship Id="rId1" Type="http://schemas.openxmlformats.org/officeDocument/2006/relationships/tags" Target="../tags/tag163.xml"/></Relationships>
</file>

<file path=ppt/slides/_rels/slide6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6.xml"/><Relationship Id="rId1" Type="http://schemas.openxmlformats.org/officeDocument/2006/relationships/tags" Target="../tags/tag16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hyperlink" Target="https://www.uvcw.be/aines/actus/art-6919" TargetMode="External"/></Relationships>
</file>

<file path=ppt/slides/_rels/slide7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8.xml"/><Relationship Id="rId1" Type="http://schemas.openxmlformats.org/officeDocument/2006/relationships/tags" Target="../tags/tag167.xml"/></Relationships>
</file>

<file path=ppt/slides/_rels/slide7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0.xml"/><Relationship Id="rId1" Type="http://schemas.openxmlformats.org/officeDocument/2006/relationships/tags" Target="../tags/tag169.xml"/></Relationships>
</file>

<file path=ppt/slides/_rels/slide7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2.xml"/><Relationship Id="rId1" Type="http://schemas.openxmlformats.org/officeDocument/2006/relationships/tags" Target="../tags/tag171.xml"/></Relationships>
</file>

<file path=ppt/slides/_rels/slide7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4.xml"/><Relationship Id="rId1" Type="http://schemas.openxmlformats.org/officeDocument/2006/relationships/tags" Target="../tags/tag173.xml"/></Relationships>
</file>

<file path=ppt/slides/_rels/slide7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6.xml"/><Relationship Id="rId1" Type="http://schemas.openxmlformats.org/officeDocument/2006/relationships/tags" Target="../tags/tag175.xml"/></Relationships>
</file>

<file path=ppt/slides/_rels/slide7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8.xml"/><Relationship Id="rId1" Type="http://schemas.openxmlformats.org/officeDocument/2006/relationships/tags" Target="../tags/tag177.xml"/></Relationships>
</file>

<file path=ppt/slides/_rels/slide7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0.xml"/><Relationship Id="rId1" Type="http://schemas.openxmlformats.org/officeDocument/2006/relationships/tags" Target="../tags/tag179.xml"/></Relationships>
</file>

<file path=ppt/slides/_rels/slide7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2.xml"/><Relationship Id="rId1" Type="http://schemas.openxmlformats.org/officeDocument/2006/relationships/tags" Target="../tags/tag181.xml"/></Relationships>
</file>

<file path=ppt/slides/_rels/slide7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4.xml"/><Relationship Id="rId1" Type="http://schemas.openxmlformats.org/officeDocument/2006/relationships/tags" Target="../tags/tag183.xml"/></Relationships>
</file>

<file path=ppt/slides/_rels/slide7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6.xml"/><Relationship Id="rId1" Type="http://schemas.openxmlformats.org/officeDocument/2006/relationships/tags" Target="../tags/tag185.xml"/></Relationships>
</file>

<file path=ppt/slides/_rels/slide8.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image" Target="../media/image15.png"/><Relationship Id="rId4"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8.xml"/><Relationship Id="rId1" Type="http://schemas.openxmlformats.org/officeDocument/2006/relationships/tags" Target="../tags/tag187.xml"/></Relationships>
</file>

<file path=ppt/slides/_rels/slide8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0.xml"/><Relationship Id="rId1" Type="http://schemas.openxmlformats.org/officeDocument/2006/relationships/tags" Target="../tags/tag189.xml"/></Relationships>
</file>

<file path=ppt/slides/_rels/slide82.xml.rels><?xml version="1.0" encoding="UTF-8" standalone="yes"?>
<Relationships xmlns="http://schemas.openxmlformats.org/package/2006/relationships"><Relationship Id="rId3" Type="http://schemas.openxmlformats.org/officeDocument/2006/relationships/tags" Target="../tags/tag193.xml"/><Relationship Id="rId2" Type="http://schemas.openxmlformats.org/officeDocument/2006/relationships/tags" Target="../tags/tag192.xml"/><Relationship Id="rId1" Type="http://schemas.openxmlformats.org/officeDocument/2006/relationships/tags" Target="../tags/tag191.xml"/><Relationship Id="rId4"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5.xml"/><Relationship Id="rId1" Type="http://schemas.openxmlformats.org/officeDocument/2006/relationships/tags" Target="../tags/tag194.xml"/><Relationship Id="rId4" Type="http://schemas.openxmlformats.org/officeDocument/2006/relationships/hyperlink" Target="https://www.uvcw.be/publications/109" TargetMode="External"/></Relationships>
</file>

<file path=ppt/slides/_rels/slide8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7.xml"/><Relationship Id="rId1" Type="http://schemas.openxmlformats.org/officeDocument/2006/relationships/tags" Target="../tags/tag196.xml"/></Relationships>
</file>

<file path=ppt/slides/_rels/slide8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9.xml"/><Relationship Id="rId1" Type="http://schemas.openxmlformats.org/officeDocument/2006/relationships/tags" Target="../tags/tag198.xml"/></Relationships>
</file>

<file path=ppt/slides/_rels/slide8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01.xml"/><Relationship Id="rId1" Type="http://schemas.openxmlformats.org/officeDocument/2006/relationships/tags" Target="../tags/tag200.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8E4A81-A426-4875-BAE5-3D5DB12ABB3E}"/>
              </a:ext>
            </a:extLst>
          </p:cNvPr>
          <p:cNvSpPr>
            <a:spLocks noGrp="1"/>
          </p:cNvSpPr>
          <p:nvPr>
            <p:ph type="ctrTitle"/>
            <p:custDataLst>
              <p:tags r:id="rId1"/>
            </p:custDataLst>
          </p:nvPr>
        </p:nvSpPr>
        <p:spPr>
          <a:xfrm>
            <a:off x="1197692" y="1142026"/>
            <a:ext cx="10001250" cy="2466411"/>
          </a:xfrm>
        </p:spPr>
        <p:txBody>
          <a:bodyPr>
            <a:normAutofit fontScale="90000"/>
          </a:bodyPr>
          <a:lstStyle/>
          <a:p>
            <a:r>
              <a:rPr lang="fr-FR" dirty="0" err="1"/>
              <a:t>Ific</a:t>
            </a:r>
            <a:r>
              <a:rPr lang="fr-FR" dirty="0"/>
              <a:t> en MR-S publiques</a:t>
            </a:r>
            <a:br>
              <a:rPr lang="fr-FR" dirty="0"/>
            </a:br>
            <a:r>
              <a:rPr lang="fr-FR" dirty="0"/>
              <a:t>Actualité et essai de synthèse</a:t>
            </a:r>
            <a:endParaRPr lang="fr-BE" dirty="0"/>
          </a:p>
        </p:txBody>
      </p:sp>
      <p:sp>
        <p:nvSpPr>
          <p:cNvPr id="3" name="Sous-titre 2">
            <a:extLst>
              <a:ext uri="{FF2B5EF4-FFF2-40B4-BE49-F238E27FC236}">
                <a16:creationId xmlns:a16="http://schemas.microsoft.com/office/drawing/2014/main" id="{F3D1D8F2-30B4-4940-9C23-941880256320}"/>
              </a:ext>
            </a:extLst>
          </p:cNvPr>
          <p:cNvSpPr>
            <a:spLocks noGrp="1"/>
          </p:cNvSpPr>
          <p:nvPr>
            <p:ph type="subTitle" idx="1"/>
            <p:custDataLst>
              <p:tags r:id="rId2"/>
            </p:custDataLst>
          </p:nvPr>
        </p:nvSpPr>
        <p:spPr>
          <a:xfrm>
            <a:off x="1386349" y="4575416"/>
            <a:ext cx="9144000" cy="1655762"/>
          </a:xfrm>
        </p:spPr>
        <p:txBody>
          <a:bodyPr/>
          <a:lstStyle/>
          <a:p>
            <a:r>
              <a:rPr lang="fr-FR" dirty="0"/>
              <a:t>Jean-Marc Rombeaux</a:t>
            </a:r>
          </a:p>
          <a:p>
            <a:r>
              <a:rPr lang="fr-FR" dirty="0"/>
              <a:t>1</a:t>
            </a:r>
            <a:r>
              <a:rPr lang="fr-FR" baseline="30000" dirty="0"/>
              <a:t>er</a:t>
            </a:r>
            <a:r>
              <a:rPr lang="fr-FR" dirty="0"/>
              <a:t>  mars 2023</a:t>
            </a:r>
            <a:endParaRPr lang="fr-BE" dirty="0"/>
          </a:p>
        </p:txBody>
      </p:sp>
    </p:spTree>
    <p:extLst>
      <p:ext uri="{BB962C8B-B14F-4D97-AF65-F5344CB8AC3E}">
        <p14:creationId xmlns:p14="http://schemas.microsoft.com/office/powerpoint/2010/main" val="91369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945089" y="102093"/>
            <a:ext cx="10301821" cy="1325563"/>
          </a:xfrm>
        </p:spPr>
        <p:txBody>
          <a:bodyPr/>
          <a:lstStyle/>
          <a:p>
            <a:r>
              <a:rPr lang="fr-FR" dirty="0" err="1">
                <a:solidFill>
                  <a:srgbClr val="A31668"/>
                </a:solidFill>
              </a:rPr>
              <a:t>Ific</a:t>
            </a:r>
            <a:r>
              <a:rPr lang="fr-FR" dirty="0">
                <a:solidFill>
                  <a:srgbClr val="A31668"/>
                </a:solidFill>
              </a:rPr>
              <a:t> - rappels</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417250" y="1711392"/>
            <a:ext cx="11407805" cy="5044515"/>
          </a:xfrm>
        </p:spPr>
        <p:txBody>
          <a:bodyPr>
            <a:normAutofit lnSpcReduction="10000"/>
          </a:bodyPr>
          <a:lstStyle/>
          <a:p>
            <a:r>
              <a:rPr lang="fr-FR" dirty="0"/>
              <a:t> Entretien des fonctions.</a:t>
            </a:r>
          </a:p>
          <a:p>
            <a:pPr marL="0" indent="0">
              <a:buNone/>
            </a:pPr>
            <a:endParaRPr lang="fr-FR" dirty="0"/>
          </a:p>
          <a:p>
            <a:pPr marL="0" indent="0">
              <a:buNone/>
            </a:pPr>
            <a:r>
              <a:rPr lang="fr-FR" dirty="0"/>
              <a:t>Les métiers évoluent.</a:t>
            </a:r>
          </a:p>
          <a:p>
            <a:pPr marL="0" indent="0">
              <a:buNone/>
            </a:pPr>
            <a:r>
              <a:rPr lang="fr-FR" dirty="0"/>
              <a:t>Certains nouveaux métiers peuvent apparaître.</a:t>
            </a:r>
          </a:p>
          <a:p>
            <a:pPr marL="0" indent="0">
              <a:buNone/>
            </a:pPr>
            <a:endParaRPr lang="fr-FR" dirty="0"/>
          </a:p>
          <a:p>
            <a:pPr marL="0" indent="0">
              <a:buNone/>
            </a:pPr>
            <a:r>
              <a:rPr lang="fr-FR" dirty="0"/>
              <a:t>L’entretien vie à :</a:t>
            </a:r>
          </a:p>
          <a:p>
            <a:pPr>
              <a:buFontTx/>
              <a:buChar char="-"/>
            </a:pPr>
            <a:r>
              <a:rPr lang="fr-FR" dirty="0"/>
              <a:t>actualiser les fonctions existantes ;</a:t>
            </a:r>
          </a:p>
          <a:p>
            <a:pPr>
              <a:buFontTx/>
              <a:buChar char="-"/>
            </a:pPr>
            <a:r>
              <a:rPr lang="fr-FR" dirty="0"/>
              <a:t>au besoin à en prévoir de nouvelles.</a:t>
            </a:r>
          </a:p>
          <a:p>
            <a:endParaRPr lang="fr-FR" dirty="0"/>
          </a:p>
          <a:p>
            <a:r>
              <a:rPr lang="fr-BE" dirty="0"/>
              <a:t> Cela peut impacter le barème des fonctions existantes</a:t>
            </a:r>
          </a:p>
        </p:txBody>
      </p:sp>
    </p:spTree>
    <p:extLst>
      <p:ext uri="{BB962C8B-B14F-4D97-AF65-F5344CB8AC3E}">
        <p14:creationId xmlns:p14="http://schemas.microsoft.com/office/powerpoint/2010/main" val="403212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945089" y="152401"/>
            <a:ext cx="10301821" cy="1325563"/>
          </a:xfrm>
        </p:spPr>
        <p:txBody>
          <a:bodyPr/>
          <a:lstStyle/>
          <a:p>
            <a:r>
              <a:rPr lang="fr-FR" dirty="0">
                <a:solidFill>
                  <a:srgbClr val="A31668"/>
                </a:solidFill>
              </a:rPr>
              <a:t>Sources actuelles</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275208" y="1278384"/>
            <a:ext cx="11683013" cy="5427215"/>
          </a:xfrm>
        </p:spPr>
        <p:txBody>
          <a:bodyPr>
            <a:normAutofit/>
          </a:bodyPr>
          <a:lstStyle/>
          <a:p>
            <a:pPr marL="0" indent="0">
              <a:buNone/>
            </a:pPr>
            <a:endParaRPr lang="fr-FR" sz="2400" dirty="0"/>
          </a:p>
          <a:p>
            <a:pPr>
              <a:buFont typeface="Wingdings" panose="05000000000000000000" pitchFamily="2" charset="2"/>
              <a:buChar char="§"/>
            </a:pPr>
            <a:r>
              <a:rPr lang="fr-FR" dirty="0"/>
              <a:t>Accord cadre - 26.5.2021</a:t>
            </a:r>
          </a:p>
          <a:p>
            <a:pPr marL="0" indent="0">
              <a:buNone/>
            </a:pPr>
            <a:r>
              <a:rPr lang="fr-FR" dirty="0"/>
              <a:t>     tripartite intersectoriel du secteur non-marchand 2021-2024</a:t>
            </a:r>
          </a:p>
          <a:p>
            <a:pPr>
              <a:buFont typeface="Wingdings" panose="05000000000000000000" pitchFamily="2" charset="2"/>
              <a:buChar char="§"/>
            </a:pPr>
            <a:r>
              <a:rPr lang="fr-FR" dirty="0"/>
              <a:t>Accord Comité C - 26.10.2021 </a:t>
            </a:r>
            <a:r>
              <a:rPr lang="fr-FR" dirty="0" err="1"/>
              <a:t>Ific</a:t>
            </a:r>
            <a:r>
              <a:rPr lang="fr-FR" dirty="0"/>
              <a:t> (partie 1) :</a:t>
            </a:r>
          </a:p>
          <a:p>
            <a:pPr marL="0" indent="0">
              <a:buNone/>
            </a:pPr>
            <a:r>
              <a:rPr lang="fr-FR" dirty="0"/>
              <a:t>     attribution des fonctions sectorielles </a:t>
            </a:r>
            <a:r>
              <a:rPr lang="fr-FR" dirty="0" err="1"/>
              <a:t>Ific</a:t>
            </a:r>
            <a:r>
              <a:rPr lang="fr-FR" dirty="0"/>
              <a:t> et rapportage salarial </a:t>
            </a:r>
          </a:p>
          <a:p>
            <a:pPr>
              <a:buFont typeface="Wingdings" panose="05000000000000000000" pitchFamily="2" charset="2"/>
              <a:buChar char="§"/>
            </a:pPr>
            <a:r>
              <a:rPr lang="fr-FR" dirty="0"/>
              <a:t>Accord Comité C - 3.2.2022 </a:t>
            </a:r>
            <a:r>
              <a:rPr lang="fr-FR" dirty="0" err="1"/>
              <a:t>Ific</a:t>
            </a:r>
            <a:r>
              <a:rPr lang="fr-FR" dirty="0"/>
              <a:t> (partie 2) : </a:t>
            </a:r>
          </a:p>
          <a:p>
            <a:pPr marL="0" indent="0">
              <a:buNone/>
            </a:pPr>
            <a:r>
              <a:rPr lang="fr-FR" dirty="0"/>
              <a:t>     modalités du rapportage salarial</a:t>
            </a:r>
          </a:p>
          <a:p>
            <a:pPr>
              <a:buFont typeface="Wingdings" panose="05000000000000000000" pitchFamily="2" charset="2"/>
              <a:buChar char="§"/>
            </a:pPr>
            <a:r>
              <a:rPr lang="fr-FR" dirty="0"/>
              <a:t>Accord Comité C - 10.2.2023 </a:t>
            </a:r>
            <a:r>
              <a:rPr lang="fr-FR" dirty="0" err="1"/>
              <a:t>Ific</a:t>
            </a:r>
            <a:r>
              <a:rPr lang="fr-FR" dirty="0"/>
              <a:t> (partie 3) :</a:t>
            </a:r>
          </a:p>
          <a:p>
            <a:pPr marL="0" indent="0">
              <a:buNone/>
            </a:pPr>
            <a:r>
              <a:rPr lang="fr-FR" dirty="0"/>
              <a:t>     activation barémique et procédures</a:t>
            </a:r>
          </a:p>
          <a:p>
            <a:pPr marL="0" indent="0">
              <a:buNone/>
            </a:pPr>
            <a:r>
              <a:rPr lang="fr-BE" sz="1800" b="1" u="sng" dirty="0">
                <a:solidFill>
                  <a:srgbClr val="0563C1"/>
                </a:solidFill>
                <a:effectLst/>
                <a:ea typeface="Calibri" panose="020F0502020204030204" pitchFamily="34" charset="0"/>
                <a:hlinkClick r:id="rId4"/>
              </a:rPr>
              <a:t>Le protocole Comité C du 10 février 2023 relatif à l’activation barémique et aux procédures dans le cadre de la mise en œuvre de l’</a:t>
            </a:r>
            <a:r>
              <a:rPr lang="fr-BE" sz="1800" b="1" u="sng" dirty="0" err="1">
                <a:solidFill>
                  <a:srgbClr val="0563C1"/>
                </a:solidFill>
                <a:effectLst/>
                <a:ea typeface="Calibri" panose="020F0502020204030204" pitchFamily="34" charset="0"/>
                <a:hlinkClick r:id="rId4"/>
              </a:rPr>
              <a:t>Ific</a:t>
            </a:r>
            <a:r>
              <a:rPr lang="fr-BE" sz="1800" b="1" u="sng" dirty="0">
                <a:solidFill>
                  <a:srgbClr val="0563C1"/>
                </a:solidFill>
                <a:effectLst/>
                <a:ea typeface="Calibri" panose="020F0502020204030204" pitchFamily="34" charset="0"/>
                <a:hlinkClick r:id="rId4"/>
              </a:rPr>
              <a:t> en MR-S est signé</a:t>
            </a:r>
            <a:r>
              <a:rPr lang="fr-BE" sz="1800" b="1" u="sng" dirty="0">
                <a:solidFill>
                  <a:srgbClr val="0563C1"/>
                </a:solidFill>
                <a:effectLst/>
                <a:ea typeface="Calibri" panose="020F0502020204030204" pitchFamily="34" charset="0"/>
              </a:rPr>
              <a:t> </a:t>
            </a:r>
            <a:r>
              <a:rPr lang="fr-FR" dirty="0"/>
              <a:t> (signé - pas encore envoyé) </a:t>
            </a:r>
          </a:p>
        </p:txBody>
      </p:sp>
    </p:spTree>
    <p:extLst>
      <p:ext uri="{BB962C8B-B14F-4D97-AF65-F5344CB8AC3E}">
        <p14:creationId xmlns:p14="http://schemas.microsoft.com/office/powerpoint/2010/main" val="1781432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945089" y="152401"/>
            <a:ext cx="10301821" cy="1325563"/>
          </a:xfrm>
        </p:spPr>
        <p:txBody>
          <a:bodyPr/>
          <a:lstStyle/>
          <a:p>
            <a:r>
              <a:rPr lang="fr-FR" dirty="0">
                <a:solidFill>
                  <a:srgbClr val="A31668"/>
                </a:solidFill>
              </a:rPr>
              <a:t>Sources actuelles</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254492" y="1553687"/>
            <a:ext cx="11683013" cy="5427215"/>
          </a:xfrm>
        </p:spPr>
        <p:txBody>
          <a:bodyPr>
            <a:normAutofit fontScale="92500" lnSpcReduction="20000"/>
          </a:bodyPr>
          <a:lstStyle/>
          <a:p>
            <a:pPr>
              <a:buFont typeface="Wingdings" panose="05000000000000000000" pitchFamily="2" charset="2"/>
              <a:buChar char="§"/>
            </a:pPr>
            <a:r>
              <a:rPr lang="fr-FR" dirty="0"/>
              <a:t>A.G.W. 15.12.2022 financement 2022 - </a:t>
            </a:r>
            <a:r>
              <a:rPr lang="fr-FR"/>
              <a:t>subvention facultative – 6 mois</a:t>
            </a:r>
            <a:endParaRPr lang="fr-FR" dirty="0"/>
          </a:p>
          <a:p>
            <a:pPr marL="0" indent="0">
              <a:buNone/>
            </a:pPr>
            <a:endParaRPr lang="fr-FR" dirty="0"/>
          </a:p>
          <a:p>
            <a:pPr>
              <a:buFont typeface="Wingdings" panose="05000000000000000000" pitchFamily="2" charset="2"/>
              <a:buChar char="§"/>
            </a:pPr>
            <a:r>
              <a:rPr lang="fr-FR" dirty="0"/>
              <a:t>Circulaire </a:t>
            </a:r>
            <a:r>
              <a:rPr lang="fr-FR" dirty="0" err="1"/>
              <a:t>Aviq</a:t>
            </a:r>
            <a:r>
              <a:rPr lang="fr-FR" dirty="0"/>
              <a:t> - décembre 2022</a:t>
            </a:r>
          </a:p>
          <a:p>
            <a:pPr marL="0" indent="0">
              <a:buNone/>
            </a:pPr>
            <a:endParaRPr lang="fr-FR" dirty="0"/>
          </a:p>
          <a:p>
            <a:pPr>
              <a:lnSpc>
                <a:spcPct val="100000"/>
              </a:lnSpc>
              <a:buFont typeface="Wingdings" panose="05000000000000000000" pitchFamily="2" charset="2"/>
              <a:buChar char="§"/>
            </a:pPr>
            <a:r>
              <a:rPr lang="fr-FR" dirty="0"/>
              <a:t>Tableau financement par code fonction et par année (index 12/2022)</a:t>
            </a:r>
          </a:p>
          <a:p>
            <a:pPr marL="0" indent="0">
              <a:buNone/>
            </a:pPr>
            <a:r>
              <a:rPr lang="fr-FR" sz="2000" dirty="0">
                <a:hlinkClick r:id="rId4"/>
              </a:rPr>
              <a:t>https://www.aviq.be/sites/default/files/documents_pro/2023-01/Tableau%20IFIC%20-%20montants%20de%20financement%20par%20code%20fonction%20et%20par%20ann%C3%A9e%20%28index%2012-2022%29.xlsx</a:t>
            </a:r>
            <a:endParaRPr lang="fr-FR" sz="2000" dirty="0"/>
          </a:p>
          <a:p>
            <a:pPr marL="0" indent="0">
              <a:buNone/>
            </a:pPr>
            <a:endParaRPr lang="fr-FR" sz="2000" dirty="0"/>
          </a:p>
          <a:p>
            <a:pPr>
              <a:buFont typeface="Wingdings" panose="05000000000000000000" pitchFamily="2" charset="2"/>
              <a:buChar char="§"/>
            </a:pPr>
            <a:r>
              <a:rPr lang="fr-FR" dirty="0"/>
              <a:t>Webinaire </a:t>
            </a:r>
            <a:r>
              <a:rPr lang="fr-FR" dirty="0" err="1"/>
              <a:t>Aviq</a:t>
            </a:r>
            <a:r>
              <a:rPr lang="fr-FR" dirty="0"/>
              <a:t> 1.2.2023 - Vidéo </a:t>
            </a:r>
            <a:r>
              <a:rPr lang="fr-BE" sz="2000" u="sng" dirty="0">
                <a:solidFill>
                  <a:srgbClr val="0000FF"/>
                </a:solidFill>
                <a:effectLst/>
                <a:latin typeface="Calibri" panose="020F0502020204030204" pitchFamily="34" charset="0"/>
                <a:ea typeface="Calibri" panose="020F0502020204030204" pitchFamily="34" charset="0"/>
                <a:hlinkClick r:id="rId5"/>
              </a:rPr>
              <a:t>https://www.youtube.com/watch?v=ANgjxbap9Es</a:t>
            </a:r>
            <a:r>
              <a:rPr lang="fr-BE" sz="2000" u="sng" dirty="0">
                <a:solidFill>
                  <a:srgbClr val="0000FF"/>
                </a:solidFill>
                <a:effectLst/>
                <a:latin typeface="Calibri" panose="020F0502020204030204" pitchFamily="34" charset="0"/>
                <a:ea typeface="Calibri" panose="020F0502020204030204" pitchFamily="34" charset="0"/>
              </a:rPr>
              <a:t> </a:t>
            </a:r>
          </a:p>
          <a:p>
            <a:pPr marL="0" indent="0">
              <a:buNone/>
            </a:pPr>
            <a:endParaRPr lang="fr-BE" sz="2000" u="sng" dirty="0">
              <a:solidFill>
                <a:srgbClr val="0000FF"/>
              </a:solidFill>
              <a:effectLst/>
              <a:latin typeface="Calibri" panose="020F0502020204030204" pitchFamily="34" charset="0"/>
              <a:ea typeface="Calibri" panose="020F0502020204030204" pitchFamily="34" charset="0"/>
            </a:endParaRPr>
          </a:p>
          <a:p>
            <a:pPr>
              <a:buFont typeface="Wingdings" panose="05000000000000000000" pitchFamily="2" charset="2"/>
              <a:buChar char="§"/>
            </a:pPr>
            <a:r>
              <a:rPr lang="fr-BE" dirty="0" err="1"/>
              <a:t>Pwpt</a:t>
            </a:r>
            <a:r>
              <a:rPr lang="fr-BE" dirty="0"/>
              <a:t>  </a:t>
            </a:r>
            <a:r>
              <a:rPr lang="fr-FR" sz="1900" dirty="0">
                <a:hlinkClick r:id="rId6"/>
              </a:rPr>
              <a:t>https://www.aviq.be/sites/default/files/documents_pro/2023-02/IFIC%20MRS%202022%20VF.pdf</a:t>
            </a:r>
            <a:endParaRPr lang="fr-FR" sz="1900" dirty="0"/>
          </a:p>
          <a:p>
            <a:pPr marL="0" indent="0">
              <a:buNone/>
            </a:pPr>
            <a:endParaRPr lang="fr-FR" dirty="0"/>
          </a:p>
          <a:p>
            <a:pPr marL="0" indent="0">
              <a:buNone/>
            </a:pPr>
            <a:r>
              <a:rPr lang="fr-FR" sz="2200" dirty="0"/>
              <a:t>                                                                        </a:t>
            </a:r>
          </a:p>
        </p:txBody>
      </p:sp>
    </p:spTree>
    <p:extLst>
      <p:ext uri="{BB962C8B-B14F-4D97-AF65-F5344CB8AC3E}">
        <p14:creationId xmlns:p14="http://schemas.microsoft.com/office/powerpoint/2010/main" val="3016667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945089" y="152401"/>
            <a:ext cx="10301821" cy="1325563"/>
          </a:xfrm>
        </p:spPr>
        <p:txBody>
          <a:bodyPr/>
          <a:lstStyle/>
          <a:p>
            <a:r>
              <a:rPr lang="fr-FR" dirty="0">
                <a:solidFill>
                  <a:srgbClr val="A31668"/>
                </a:solidFill>
              </a:rPr>
              <a:t>Sources « en attente »</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275208" y="1278384"/>
            <a:ext cx="11683013" cy="5427215"/>
          </a:xfrm>
        </p:spPr>
        <p:txBody>
          <a:bodyPr>
            <a:normAutofit/>
          </a:bodyPr>
          <a:lstStyle/>
          <a:p>
            <a:pPr marL="0" indent="0">
              <a:buNone/>
            </a:pPr>
            <a:endParaRPr lang="fr-FR" sz="1300" dirty="0"/>
          </a:p>
          <a:p>
            <a:pPr marL="0" indent="0">
              <a:buNone/>
            </a:pPr>
            <a:r>
              <a:rPr lang="fr-FR" dirty="0"/>
              <a:t>En attente de: </a:t>
            </a:r>
          </a:p>
          <a:p>
            <a:pPr>
              <a:buFont typeface="Wingdings" panose="05000000000000000000" pitchFamily="2" charset="2"/>
              <a:buChar char="§"/>
            </a:pPr>
            <a:r>
              <a:rPr lang="fr-FR" dirty="0"/>
              <a:t>Circulaire Ministre intérieur explicative</a:t>
            </a:r>
          </a:p>
          <a:p>
            <a:pPr marL="0" indent="0">
              <a:buNone/>
            </a:pPr>
            <a:endParaRPr lang="fr-FR" dirty="0"/>
          </a:p>
          <a:p>
            <a:pPr>
              <a:buFont typeface="Wingdings" panose="05000000000000000000" pitchFamily="2" charset="2"/>
              <a:buChar char="§"/>
            </a:pPr>
            <a:r>
              <a:rPr lang="fr-FR" dirty="0"/>
              <a:t>A.G.W. financement 2023 </a:t>
            </a:r>
          </a:p>
          <a:p>
            <a:pPr marL="0" indent="0">
              <a:buNone/>
            </a:pPr>
            <a:r>
              <a:rPr lang="fr-FR" dirty="0"/>
              <a:t>                   subvention facultative - passé en Gouvernement en février</a:t>
            </a:r>
          </a:p>
          <a:p>
            <a:pPr marL="0" indent="0">
              <a:buNone/>
            </a:pPr>
            <a:endParaRPr lang="fr-FR" dirty="0"/>
          </a:p>
          <a:p>
            <a:pPr>
              <a:buFont typeface="Wingdings" panose="05000000000000000000" pitchFamily="2" charset="2"/>
              <a:buChar char="§"/>
            </a:pPr>
            <a:r>
              <a:rPr lang="fr-FR" dirty="0"/>
              <a:t>Intégration financement </a:t>
            </a:r>
            <a:r>
              <a:rPr lang="fr-FR" dirty="0" err="1"/>
              <a:t>Ific</a:t>
            </a:r>
            <a:r>
              <a:rPr lang="fr-FR" dirty="0"/>
              <a:t> 3</a:t>
            </a:r>
            <a:r>
              <a:rPr lang="fr-FR" baseline="30000" dirty="0"/>
              <a:t>ème</a:t>
            </a:r>
            <a:r>
              <a:rPr lang="fr-FR" dirty="0"/>
              <a:t> volet </a:t>
            </a:r>
          </a:p>
          <a:p>
            <a:pPr marL="0" indent="0">
              <a:buNone/>
            </a:pPr>
            <a:r>
              <a:rPr lang="fr-FR" dirty="0"/>
              <a:t>  =&gt; pas de changement du forfait</a:t>
            </a:r>
            <a:endParaRPr lang="fr-BE" dirty="0"/>
          </a:p>
        </p:txBody>
      </p:sp>
    </p:spTree>
    <p:extLst>
      <p:ext uri="{BB962C8B-B14F-4D97-AF65-F5344CB8AC3E}">
        <p14:creationId xmlns:p14="http://schemas.microsoft.com/office/powerpoint/2010/main" val="1664303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945089" y="152401"/>
            <a:ext cx="10301821" cy="1325563"/>
          </a:xfrm>
        </p:spPr>
        <p:txBody>
          <a:bodyPr/>
          <a:lstStyle/>
          <a:p>
            <a:r>
              <a:rPr lang="fr-FR" dirty="0">
                <a:solidFill>
                  <a:srgbClr val="A31668"/>
                </a:solidFill>
              </a:rPr>
              <a:t>Cadre budgétaire pluriannuel</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275208" y="1278384"/>
            <a:ext cx="11683013" cy="5427215"/>
          </a:xfrm>
        </p:spPr>
        <p:txBody>
          <a:bodyPr>
            <a:normAutofit/>
          </a:bodyPr>
          <a:lstStyle/>
          <a:p>
            <a:pPr marL="0" indent="0">
              <a:buNone/>
            </a:pPr>
            <a:endParaRPr lang="fr-FR" sz="1300" dirty="0"/>
          </a:p>
          <a:p>
            <a:pPr marL="0" indent="0">
              <a:buNone/>
            </a:pPr>
            <a:endParaRPr lang="fr-FR" sz="1300" dirty="0"/>
          </a:p>
          <a:p>
            <a:pPr marL="0" indent="0">
              <a:buNone/>
            </a:pPr>
            <a:r>
              <a:rPr lang="fr-FR" dirty="0"/>
              <a:t>110 millions pour la mise en œuvre </a:t>
            </a:r>
            <a:r>
              <a:rPr lang="fr-FR" dirty="0" err="1"/>
              <a:t>Ific</a:t>
            </a:r>
            <a:endParaRPr lang="fr-FR" sz="3000" dirty="0"/>
          </a:p>
          <a:p>
            <a:pPr marL="0" indent="0">
              <a:buNone/>
            </a:pPr>
            <a:endParaRPr lang="fr-FR" dirty="0"/>
          </a:p>
          <a:p>
            <a:pPr marL="0" indent="0">
              <a:buNone/>
            </a:pPr>
            <a:r>
              <a:rPr lang="fr-FR" dirty="0"/>
              <a:t>Source : accord non marchand 26 mai 2021</a:t>
            </a:r>
          </a:p>
          <a:p>
            <a:pPr marL="0" indent="0">
              <a:buNone/>
            </a:pPr>
            <a:r>
              <a:rPr lang="fr-FR" dirty="0"/>
              <a:t>              euros 2021 - chiffres public - privé</a:t>
            </a:r>
          </a:p>
        </p:txBody>
      </p:sp>
    </p:spTree>
    <p:extLst>
      <p:ext uri="{BB962C8B-B14F-4D97-AF65-F5344CB8AC3E}">
        <p14:creationId xmlns:p14="http://schemas.microsoft.com/office/powerpoint/2010/main" val="2687289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endParaRPr lang="fr-BE" dirty="0"/>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lstStyle/>
          <a:p>
            <a:pPr marL="0" indent="0" algn="ctr">
              <a:buNone/>
            </a:pPr>
            <a:endParaRPr lang="fr-FR" dirty="0"/>
          </a:p>
          <a:p>
            <a:pPr marL="0" indent="0" algn="ctr">
              <a:spcBef>
                <a:spcPct val="0"/>
              </a:spcBef>
              <a:buNone/>
            </a:pPr>
            <a:endParaRPr lang="fr-FR" sz="4000" b="1" dirty="0">
              <a:ea typeface="+mj-ea"/>
            </a:endParaRPr>
          </a:p>
          <a:p>
            <a:pPr marL="0" indent="0" algn="ctr">
              <a:spcBef>
                <a:spcPct val="0"/>
              </a:spcBef>
              <a:buNone/>
            </a:pPr>
            <a:r>
              <a:rPr lang="fr-FR" sz="4000" b="1" dirty="0">
                <a:solidFill>
                  <a:srgbClr val="A31668"/>
                </a:solidFill>
                <a:ea typeface="+mj-ea"/>
              </a:rPr>
              <a:t>Accord février 2023</a:t>
            </a:r>
          </a:p>
          <a:p>
            <a:pPr marL="0" indent="0" algn="ctr">
              <a:spcBef>
                <a:spcPct val="0"/>
              </a:spcBef>
              <a:buNone/>
            </a:pPr>
            <a:r>
              <a:rPr lang="fr-FR" sz="4000" b="1" dirty="0">
                <a:solidFill>
                  <a:srgbClr val="A31668"/>
                </a:solidFill>
                <a:ea typeface="+mj-ea"/>
              </a:rPr>
              <a:t>Champ d’application</a:t>
            </a:r>
          </a:p>
          <a:p>
            <a:pPr marL="0" indent="0" algn="ctr">
              <a:spcBef>
                <a:spcPct val="0"/>
              </a:spcBef>
              <a:buNone/>
            </a:pPr>
            <a:r>
              <a:rPr lang="fr-FR" sz="4000" b="1" dirty="0">
                <a:solidFill>
                  <a:srgbClr val="A31668"/>
                </a:solidFill>
                <a:ea typeface="+mj-ea"/>
              </a:rPr>
              <a:t>Fonctions avec barème activé</a:t>
            </a:r>
          </a:p>
          <a:p>
            <a:pPr marL="0" indent="0" algn="ctr">
              <a:buNone/>
            </a:pPr>
            <a:endParaRPr lang="fr-BE" dirty="0"/>
          </a:p>
        </p:txBody>
      </p:sp>
    </p:spTree>
    <p:extLst>
      <p:ext uri="{BB962C8B-B14F-4D97-AF65-F5344CB8AC3E}">
        <p14:creationId xmlns:p14="http://schemas.microsoft.com/office/powerpoint/2010/main" val="262985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Accord février 2023</a:t>
            </a:r>
            <a:br>
              <a:rPr lang="fr-FR" dirty="0">
                <a:solidFill>
                  <a:srgbClr val="A31668"/>
                </a:solidFill>
              </a:rPr>
            </a:br>
            <a:r>
              <a:rPr lang="fr-FR" dirty="0">
                <a:solidFill>
                  <a:srgbClr val="A31668"/>
                </a:solidFill>
              </a:rPr>
              <a:t>Préparation</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1825625"/>
            <a:ext cx="10515600" cy="4805994"/>
          </a:xfrm>
        </p:spPr>
        <p:txBody>
          <a:bodyPr>
            <a:normAutofit/>
          </a:bodyPr>
          <a:lstStyle/>
          <a:p>
            <a:r>
              <a:rPr lang="fr-FR" dirty="0"/>
              <a:t> GT avec Fédération des CPAS, </a:t>
            </a:r>
            <a:r>
              <a:rPr lang="fr-FR" dirty="0" err="1"/>
              <a:t>Santhea</a:t>
            </a:r>
            <a:r>
              <a:rPr lang="fr-FR" dirty="0"/>
              <a:t>, syndicats, </a:t>
            </a:r>
            <a:r>
              <a:rPr lang="fr-FR" dirty="0" err="1"/>
              <a:t>Ific</a:t>
            </a:r>
            <a:endParaRPr lang="fr-FR" dirty="0"/>
          </a:p>
          <a:p>
            <a:pPr marL="0" indent="0">
              <a:buNone/>
            </a:pPr>
            <a:r>
              <a:rPr lang="fr-FR" dirty="0"/>
              <a:t>   Jamais le SPW Intérieur et le Cabinet de l’Intérieur</a:t>
            </a:r>
          </a:p>
          <a:p>
            <a:pPr marL="0" indent="0">
              <a:buNone/>
            </a:pPr>
            <a:r>
              <a:rPr lang="fr-FR" dirty="0"/>
              <a:t>   Parfois un Conseiller de la Ministre de la Santé</a:t>
            </a:r>
          </a:p>
          <a:p>
            <a:pPr marL="0" indent="0">
              <a:buNone/>
            </a:pPr>
            <a:r>
              <a:rPr lang="fr-FR" dirty="0"/>
              <a:t>   En novembre, la Fédération des CPAS a demandé au CPAS de</a:t>
            </a:r>
            <a:br>
              <a:rPr lang="fr-FR" dirty="0"/>
            </a:br>
            <a:r>
              <a:rPr lang="fr-FR" dirty="0"/>
              <a:t>   Charleroi de venir comme Expert</a:t>
            </a:r>
          </a:p>
          <a:p>
            <a:pPr marL="0" indent="0">
              <a:buNone/>
            </a:pPr>
            <a:endParaRPr lang="fr-FR" dirty="0"/>
          </a:p>
          <a:p>
            <a:pPr marL="0" indent="0">
              <a:buNone/>
            </a:pPr>
            <a:r>
              <a:rPr lang="fr-FR" dirty="0"/>
              <a:t>Discussion </a:t>
            </a:r>
          </a:p>
          <a:p>
            <a:pPr marL="0" indent="0">
              <a:buNone/>
            </a:pPr>
            <a:r>
              <a:rPr lang="fr-FR" dirty="0"/>
              <a:t>au départ d’un texte ayant servi à implémenter l’</a:t>
            </a:r>
            <a:r>
              <a:rPr lang="fr-FR" dirty="0" err="1"/>
              <a:t>Ific</a:t>
            </a:r>
            <a:r>
              <a:rPr lang="fr-FR" dirty="0"/>
              <a:t> en Flandre</a:t>
            </a:r>
          </a:p>
          <a:p>
            <a:pPr marL="0" indent="0">
              <a:buNone/>
            </a:pPr>
            <a:r>
              <a:rPr lang="fr-FR" dirty="0"/>
              <a:t>compte tenu de ce qui s’est fait au Fédéral par les hôpitaux</a:t>
            </a:r>
            <a:endParaRPr lang="fr-BE" dirty="0"/>
          </a:p>
        </p:txBody>
      </p:sp>
    </p:spTree>
    <p:extLst>
      <p:ext uri="{BB962C8B-B14F-4D97-AF65-F5344CB8AC3E}">
        <p14:creationId xmlns:p14="http://schemas.microsoft.com/office/powerpoint/2010/main" val="420582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Accord février 2023</a:t>
            </a:r>
            <a:br>
              <a:rPr lang="fr-FR" dirty="0">
                <a:solidFill>
                  <a:srgbClr val="A31668"/>
                </a:solidFill>
              </a:rPr>
            </a:br>
            <a:r>
              <a:rPr lang="fr-FR" dirty="0">
                <a:solidFill>
                  <a:srgbClr val="A31668"/>
                </a:solidFill>
              </a:rPr>
              <a:t>Comité C - Rappel</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lstStyle/>
          <a:p>
            <a:r>
              <a:rPr lang="fr-FR" dirty="0"/>
              <a:t>Les accords y sont signés par les Ministres et les syndicats   </a:t>
            </a:r>
            <a:br>
              <a:rPr lang="fr-FR" dirty="0"/>
            </a:br>
            <a:r>
              <a:rPr lang="fr-FR" dirty="0"/>
              <a:t>La Fédération des CPAS siège en tant que technicien</a:t>
            </a:r>
          </a:p>
          <a:p>
            <a:pPr marL="0" indent="0">
              <a:buNone/>
            </a:pPr>
            <a:endParaRPr lang="fr-FR" dirty="0"/>
          </a:p>
          <a:p>
            <a:pPr marL="0" indent="0">
              <a:buNone/>
            </a:pPr>
            <a:r>
              <a:rPr lang="fr-FR" dirty="0"/>
              <a:t>La Fédération des CPAS avait demandé que l’on conclue en décembre pour donner une visibilité rapide au secteur sur 2023.</a:t>
            </a:r>
          </a:p>
          <a:p>
            <a:pPr marL="0" indent="0">
              <a:buNone/>
            </a:pPr>
            <a:endParaRPr lang="fr-FR" dirty="0"/>
          </a:p>
          <a:p>
            <a:pPr marL="0" indent="0">
              <a:buNone/>
            </a:pPr>
            <a:r>
              <a:rPr lang="fr-FR" dirty="0"/>
              <a:t>Cela n’a pas été entendu.</a:t>
            </a:r>
          </a:p>
          <a:p>
            <a:pPr marL="0" indent="0">
              <a:buNone/>
            </a:pPr>
            <a:r>
              <a:rPr lang="fr-FR" dirty="0"/>
              <a:t>Dommage. Cela aurait facilité la vie des «acteurs ». </a:t>
            </a:r>
            <a:endParaRPr lang="fr-BE" dirty="0"/>
          </a:p>
        </p:txBody>
      </p:sp>
    </p:spTree>
    <p:extLst>
      <p:ext uri="{BB962C8B-B14F-4D97-AF65-F5344CB8AC3E}">
        <p14:creationId xmlns:p14="http://schemas.microsoft.com/office/powerpoint/2010/main" val="2698420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Accord février 2023</a:t>
            </a:r>
            <a:br>
              <a:rPr lang="fr-FR" dirty="0"/>
            </a:br>
            <a:endParaRPr lang="fr-BE" dirty="0"/>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790113" y="1251751"/>
            <a:ext cx="10563687" cy="4925212"/>
          </a:xfrm>
        </p:spPr>
        <p:txBody>
          <a:bodyPr/>
          <a:lstStyle/>
          <a:p>
            <a:pPr marL="0" indent="0">
              <a:buNone/>
            </a:pPr>
            <a:r>
              <a:rPr lang="fr-FR" dirty="0"/>
              <a:t>Notions - différents « niveaux »</a:t>
            </a:r>
          </a:p>
          <a:p>
            <a:endParaRPr lang="fr-FR" dirty="0"/>
          </a:p>
          <a:p>
            <a:r>
              <a:rPr lang="fr-FR" dirty="0"/>
              <a:t>Champ d’application</a:t>
            </a:r>
          </a:p>
          <a:p>
            <a:r>
              <a:rPr lang="fr-FR" dirty="0"/>
              <a:t>Activation du barème d’une fonction</a:t>
            </a:r>
          </a:p>
          <a:p>
            <a:pPr marL="0" indent="0">
              <a:buNone/>
            </a:pPr>
            <a:r>
              <a:rPr lang="fr-FR" dirty="0"/>
              <a:t>  =&gt; possibilité d’appliquer le barème pour la fonction</a:t>
            </a:r>
          </a:p>
          <a:p>
            <a:endParaRPr lang="fr-FR" dirty="0"/>
          </a:p>
          <a:p>
            <a:r>
              <a:rPr lang="fr-BE" dirty="0"/>
              <a:t>Attribution d’une fonction : tout le personnel (quasi)</a:t>
            </a:r>
          </a:p>
          <a:p>
            <a:r>
              <a:rPr lang="fr-BE" dirty="0"/>
              <a:t>Possibilité d’avoir l’</a:t>
            </a:r>
            <a:r>
              <a:rPr lang="fr-BE" dirty="0" err="1"/>
              <a:t>Ific</a:t>
            </a:r>
            <a:r>
              <a:rPr lang="fr-BE" dirty="0"/>
              <a:t> : infirmier et réactivation </a:t>
            </a:r>
            <a:r>
              <a:rPr lang="fr-BE"/>
              <a:t>à CT en CPAS</a:t>
            </a:r>
            <a:endParaRPr lang="fr-BE" dirty="0"/>
          </a:p>
        </p:txBody>
      </p:sp>
    </p:spTree>
    <p:extLst>
      <p:ext uri="{BB962C8B-B14F-4D97-AF65-F5344CB8AC3E}">
        <p14:creationId xmlns:p14="http://schemas.microsoft.com/office/powerpoint/2010/main" val="1457804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945089" y="238345"/>
            <a:ext cx="10301821" cy="1325563"/>
          </a:xfrm>
        </p:spPr>
        <p:txBody>
          <a:bodyPr/>
          <a:lstStyle/>
          <a:p>
            <a:r>
              <a:rPr lang="fr-FR" dirty="0">
                <a:solidFill>
                  <a:srgbClr val="A31668"/>
                </a:solidFill>
              </a:rPr>
              <a:t>Accord février 2023</a:t>
            </a:r>
            <a:br>
              <a:rPr lang="fr-FR" dirty="0">
                <a:solidFill>
                  <a:srgbClr val="A31668"/>
                </a:solidFill>
              </a:rPr>
            </a:br>
            <a:r>
              <a:rPr lang="fr-FR" dirty="0">
                <a:solidFill>
                  <a:srgbClr val="A31668"/>
                </a:solidFill>
              </a:rPr>
              <a:t>Champ d’application - Services</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199" y="2081264"/>
            <a:ext cx="10515600" cy="4351338"/>
          </a:xfrm>
        </p:spPr>
        <p:txBody>
          <a:bodyPr>
            <a:normAutofit lnSpcReduction="10000"/>
          </a:bodyPr>
          <a:lstStyle/>
          <a:p>
            <a:r>
              <a:rPr lang="fr-FR" dirty="0"/>
              <a:t>les maisons de repos</a:t>
            </a:r>
          </a:p>
          <a:p>
            <a:r>
              <a:rPr lang="fr-FR" dirty="0"/>
              <a:t>les maisons de repos et de soins</a:t>
            </a:r>
          </a:p>
          <a:p>
            <a:r>
              <a:rPr lang="fr-FR" dirty="0"/>
              <a:t>les centres de soins de jour</a:t>
            </a:r>
          </a:p>
          <a:p>
            <a:endParaRPr lang="fr-FR" dirty="0"/>
          </a:p>
          <a:p>
            <a:pPr marL="0" indent="0">
              <a:buNone/>
            </a:pPr>
            <a:r>
              <a:rPr lang="fr-FR" dirty="0"/>
              <a:t>+ d’autres établissements et services de santé publics wallons   </a:t>
            </a:r>
          </a:p>
          <a:p>
            <a:pPr marL="0" indent="0">
              <a:buNone/>
            </a:pPr>
            <a:r>
              <a:rPr lang="fr-FR" dirty="0"/>
              <a:t>    régionalisés dans le cadre de la 6</a:t>
            </a:r>
            <a:r>
              <a:rPr lang="fr-FR" baseline="30000" dirty="0"/>
              <a:t>ème</a:t>
            </a:r>
            <a:r>
              <a:rPr lang="fr-FR" dirty="0"/>
              <a:t> Réforme de l’Etat</a:t>
            </a:r>
          </a:p>
          <a:p>
            <a:pPr marL="0" indent="0">
              <a:buNone/>
            </a:pPr>
            <a:endParaRPr lang="fr-FR" dirty="0"/>
          </a:p>
          <a:p>
            <a:pPr marL="0" indent="0">
              <a:buNone/>
            </a:pPr>
            <a:r>
              <a:rPr lang="fr-FR" i="1" dirty="0"/>
              <a:t>(Pm: application sur base d’un accord fédéral </a:t>
            </a:r>
          </a:p>
          <a:p>
            <a:pPr marL="0" indent="0">
              <a:buNone/>
            </a:pPr>
            <a:r>
              <a:rPr lang="fr-FR" i="1" dirty="0"/>
              <a:t>       en services infirmiers à domicile - 10 PO secteur public)</a:t>
            </a:r>
            <a:endParaRPr lang="fr-BE" i="1" dirty="0"/>
          </a:p>
        </p:txBody>
      </p:sp>
    </p:spTree>
    <p:extLst>
      <p:ext uri="{BB962C8B-B14F-4D97-AF65-F5344CB8AC3E}">
        <p14:creationId xmlns:p14="http://schemas.microsoft.com/office/powerpoint/2010/main" val="4062487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05BAAA40-F681-4B04-8683-3C94F88BC9E4}"/>
              </a:ext>
            </a:extLst>
          </p:cNvPr>
          <p:cNvPicPr>
            <a:picLocks noChangeAspect="1"/>
          </p:cNvPicPr>
          <p:nvPr>
            <p:custDataLst>
              <p:tags r:id="rId1"/>
            </p:custDataLst>
          </p:nvPr>
        </p:nvPicPr>
        <p:blipFill>
          <a:blip r:embed="rId28">
            <a:extLst>
              <a:ext uri="{28A0092B-C50C-407E-A947-70E740481C1C}">
                <a14:useLocalDpi xmlns:a14="http://schemas.microsoft.com/office/drawing/2010/main" val="0"/>
              </a:ext>
            </a:extLst>
          </a:blip>
          <a:stretch>
            <a:fillRect/>
          </a:stretch>
        </p:blipFill>
        <p:spPr>
          <a:xfrm>
            <a:off x="1420451" y="1311991"/>
            <a:ext cx="8913566" cy="4832823"/>
          </a:xfrm>
          <a:prstGeom prst="rect">
            <a:avLst/>
          </a:prstGeom>
          <a:ln>
            <a:solidFill>
              <a:schemeClr val="accent2"/>
            </a:solidFill>
          </a:ln>
          <a:effectLst>
            <a:outerShdw blurRad="50800" dist="38100" dir="2700000" algn="tl" rotWithShape="0">
              <a:prstClr val="black">
                <a:alpha val="40000"/>
              </a:prstClr>
            </a:outerShdw>
          </a:effectLst>
        </p:spPr>
      </p:pic>
      <p:sp>
        <p:nvSpPr>
          <p:cNvPr id="9" name="Rectangle 8">
            <a:extLst>
              <a:ext uri="{FF2B5EF4-FFF2-40B4-BE49-F238E27FC236}">
                <a16:creationId xmlns:a16="http://schemas.microsoft.com/office/drawing/2014/main" id="{3BA610BA-B78A-4AD5-AC85-69FC1B0EFB24}"/>
              </a:ext>
            </a:extLst>
          </p:cNvPr>
          <p:cNvSpPr/>
          <p:nvPr>
            <p:custDataLst>
              <p:tags r:id="rId2"/>
            </p:custDataLst>
          </p:nvPr>
        </p:nvSpPr>
        <p:spPr>
          <a:xfrm>
            <a:off x="7263681" y="3385253"/>
            <a:ext cx="1145795" cy="1142849"/>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12" name="ZoneTexte 11">
            <a:extLst>
              <a:ext uri="{FF2B5EF4-FFF2-40B4-BE49-F238E27FC236}">
                <a16:creationId xmlns:a16="http://schemas.microsoft.com/office/drawing/2014/main" id="{4A8067B7-3A40-4AD2-98D1-A0DFEB3C1B8A}"/>
              </a:ext>
            </a:extLst>
          </p:cNvPr>
          <p:cNvSpPr txBox="1"/>
          <p:nvPr>
            <p:custDataLst>
              <p:tags r:id="rId3"/>
            </p:custDataLst>
          </p:nvPr>
        </p:nvSpPr>
        <p:spPr>
          <a:xfrm>
            <a:off x="2630738" y="6202693"/>
            <a:ext cx="1352875" cy="646331"/>
          </a:xfrm>
          <a:prstGeom prst="rect">
            <a:avLst/>
          </a:prstGeom>
          <a:noFill/>
        </p:spPr>
        <p:txBody>
          <a:bodyPr wrap="square" rtlCol="0">
            <a:spAutoFit/>
          </a:bodyPr>
          <a:lstStyle/>
          <a:p>
            <a:pPr algn="ctr"/>
            <a:r>
              <a:rPr lang="fr-FR" sz="1200" dirty="0">
                <a:solidFill>
                  <a:schemeClr val="accent2"/>
                </a:solidFill>
              </a:rPr>
              <a:t>Afficher / Masquer</a:t>
            </a:r>
          </a:p>
          <a:p>
            <a:pPr algn="ctr"/>
            <a:r>
              <a:rPr lang="fr-FR" sz="1200" dirty="0">
                <a:solidFill>
                  <a:schemeClr val="accent2"/>
                </a:solidFill>
              </a:rPr>
              <a:t>la discussion</a:t>
            </a:r>
          </a:p>
          <a:p>
            <a:pPr algn="ctr"/>
            <a:r>
              <a:rPr lang="fr-FR" sz="1200" dirty="0">
                <a:solidFill>
                  <a:schemeClr val="accent2"/>
                </a:solidFill>
              </a:rPr>
              <a:t>(volets à droite)</a:t>
            </a:r>
            <a:endParaRPr lang="fr-BE" sz="1200" dirty="0">
              <a:solidFill>
                <a:schemeClr val="accent2"/>
              </a:solidFill>
            </a:endParaRPr>
          </a:p>
        </p:txBody>
      </p:sp>
      <p:sp>
        <p:nvSpPr>
          <p:cNvPr id="18" name="ZoneTexte 17">
            <a:extLst>
              <a:ext uri="{FF2B5EF4-FFF2-40B4-BE49-F238E27FC236}">
                <a16:creationId xmlns:a16="http://schemas.microsoft.com/office/drawing/2014/main" id="{C93A935B-6F4D-4DDF-93C9-DF867C58CA50}"/>
              </a:ext>
            </a:extLst>
          </p:cNvPr>
          <p:cNvSpPr txBox="1"/>
          <p:nvPr>
            <p:custDataLst>
              <p:tags r:id="rId4"/>
            </p:custDataLst>
          </p:nvPr>
        </p:nvSpPr>
        <p:spPr>
          <a:xfrm>
            <a:off x="8798473" y="6295026"/>
            <a:ext cx="1674348" cy="461665"/>
          </a:xfrm>
          <a:prstGeom prst="rect">
            <a:avLst/>
          </a:prstGeom>
          <a:noFill/>
        </p:spPr>
        <p:txBody>
          <a:bodyPr wrap="square" rtlCol="0">
            <a:spAutoFit/>
          </a:bodyPr>
          <a:lstStyle/>
          <a:p>
            <a:pPr algn="ctr"/>
            <a:r>
              <a:rPr lang="fr-FR" sz="1200" dirty="0">
                <a:solidFill>
                  <a:schemeClr val="accent2"/>
                </a:solidFill>
              </a:rPr>
              <a:t>Ecrire un message</a:t>
            </a:r>
          </a:p>
          <a:p>
            <a:pPr algn="ctr"/>
            <a:r>
              <a:rPr lang="fr-FR" sz="1200" dirty="0">
                <a:solidFill>
                  <a:schemeClr val="accent2"/>
                </a:solidFill>
              </a:rPr>
              <a:t> dans la discussion</a:t>
            </a:r>
            <a:endParaRPr lang="fr-BE" sz="1200" dirty="0">
              <a:solidFill>
                <a:schemeClr val="accent2"/>
              </a:solidFill>
            </a:endParaRPr>
          </a:p>
        </p:txBody>
      </p:sp>
      <p:sp>
        <p:nvSpPr>
          <p:cNvPr id="26" name="ZoneTexte 25">
            <a:extLst>
              <a:ext uri="{FF2B5EF4-FFF2-40B4-BE49-F238E27FC236}">
                <a16:creationId xmlns:a16="http://schemas.microsoft.com/office/drawing/2014/main" id="{45406181-6B8D-45F7-B93B-83C02814D678}"/>
              </a:ext>
            </a:extLst>
          </p:cNvPr>
          <p:cNvSpPr txBox="1"/>
          <p:nvPr>
            <p:custDataLst>
              <p:tags r:id="rId5"/>
            </p:custDataLst>
          </p:nvPr>
        </p:nvSpPr>
        <p:spPr>
          <a:xfrm>
            <a:off x="8128163" y="6295026"/>
            <a:ext cx="803309" cy="461665"/>
          </a:xfrm>
          <a:prstGeom prst="rect">
            <a:avLst/>
          </a:prstGeom>
          <a:noFill/>
        </p:spPr>
        <p:txBody>
          <a:bodyPr wrap="square" rtlCol="0">
            <a:spAutoFit/>
          </a:bodyPr>
          <a:lstStyle/>
          <a:p>
            <a:pPr algn="ctr"/>
            <a:r>
              <a:rPr lang="fr-FR" sz="1200" dirty="0">
                <a:solidFill>
                  <a:schemeClr val="accent2"/>
                </a:solidFill>
              </a:rPr>
              <a:t>Quitter le webinaire</a:t>
            </a:r>
          </a:p>
        </p:txBody>
      </p:sp>
      <p:pic>
        <p:nvPicPr>
          <p:cNvPr id="27" name="Graphique 26" descr="Fusion contour">
            <a:extLst>
              <a:ext uri="{FF2B5EF4-FFF2-40B4-BE49-F238E27FC236}">
                <a16:creationId xmlns:a16="http://schemas.microsoft.com/office/drawing/2014/main" id="{2BAA7298-E9C5-4A1A-BEB2-2DF6810926C1}"/>
              </a:ext>
            </a:extLst>
          </p:cNvPr>
          <p:cNvPicPr>
            <a:picLocks noChangeAspect="1"/>
          </p:cNvPicPr>
          <p:nvPr>
            <p:custDataLst>
              <p:tags r:id="rId6"/>
            </p:custDataLst>
          </p:nvPr>
        </p:nvPicPr>
        <p:blipFill rotWithShape="1">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rcRect r="47063"/>
          <a:stretch/>
        </p:blipFill>
        <p:spPr>
          <a:xfrm rot="16200000">
            <a:off x="8270706" y="5962960"/>
            <a:ext cx="518223" cy="676272"/>
          </a:xfrm>
          <a:prstGeom prst="rect">
            <a:avLst/>
          </a:prstGeom>
          <a:effectLst>
            <a:outerShdw blurRad="50800" dist="38100" dir="2700000" algn="tl" rotWithShape="0">
              <a:prstClr val="black">
                <a:alpha val="40000"/>
              </a:prstClr>
            </a:outerShdw>
          </a:effectLst>
        </p:spPr>
      </p:pic>
      <p:pic>
        <p:nvPicPr>
          <p:cNvPr id="45" name="Image 44">
            <a:extLst>
              <a:ext uri="{FF2B5EF4-FFF2-40B4-BE49-F238E27FC236}">
                <a16:creationId xmlns:a16="http://schemas.microsoft.com/office/drawing/2014/main" id="{992735C9-8E01-4752-AC32-A221A7E61418}"/>
              </a:ext>
            </a:extLst>
          </p:cNvPr>
          <p:cNvPicPr>
            <a:picLocks noChangeAspect="1"/>
          </p:cNvPicPr>
          <p:nvPr>
            <p:custDataLst>
              <p:tags r:id="rId7"/>
            </p:custDataLst>
          </p:nvPr>
        </p:nvPicPr>
        <p:blipFill rotWithShape="1">
          <a:blip r:embed="rId31">
            <a:extLst>
              <a:ext uri="{28A0092B-C50C-407E-A947-70E740481C1C}">
                <a14:useLocalDpi xmlns:a14="http://schemas.microsoft.com/office/drawing/2010/main" val="0"/>
              </a:ext>
            </a:extLst>
          </a:blip>
          <a:srcRect l="6507" t="8333" r="49823" b="61012"/>
          <a:stretch/>
        </p:blipFill>
        <p:spPr>
          <a:xfrm>
            <a:off x="7263682" y="3505625"/>
            <a:ext cx="1369535" cy="703005"/>
          </a:xfrm>
          <a:prstGeom prst="rect">
            <a:avLst/>
          </a:prstGeom>
        </p:spPr>
      </p:pic>
      <p:sp>
        <p:nvSpPr>
          <p:cNvPr id="58" name="ZoneTexte 57">
            <a:extLst>
              <a:ext uri="{FF2B5EF4-FFF2-40B4-BE49-F238E27FC236}">
                <a16:creationId xmlns:a16="http://schemas.microsoft.com/office/drawing/2014/main" id="{AA2F787B-CCC3-43E4-B114-4BB327CF06BA}"/>
              </a:ext>
            </a:extLst>
          </p:cNvPr>
          <p:cNvSpPr txBox="1"/>
          <p:nvPr>
            <p:custDataLst>
              <p:tags r:id="rId8"/>
            </p:custDataLst>
          </p:nvPr>
        </p:nvSpPr>
        <p:spPr>
          <a:xfrm>
            <a:off x="6468045" y="6188696"/>
            <a:ext cx="1552182" cy="646331"/>
          </a:xfrm>
          <a:prstGeom prst="rect">
            <a:avLst/>
          </a:prstGeom>
          <a:noFill/>
        </p:spPr>
        <p:txBody>
          <a:bodyPr wrap="square" rtlCol="0">
            <a:spAutoFit/>
          </a:bodyPr>
          <a:lstStyle/>
          <a:p>
            <a:pPr algn="ctr"/>
            <a:r>
              <a:rPr lang="fr-FR" sz="1200" dirty="0">
                <a:solidFill>
                  <a:schemeClr val="accent2"/>
                </a:solidFill>
              </a:rPr>
              <a:t>Varier la proportion entre la présentation et la caméra</a:t>
            </a:r>
            <a:endParaRPr lang="fr-BE" sz="1200" dirty="0">
              <a:solidFill>
                <a:schemeClr val="accent2"/>
              </a:solidFill>
            </a:endParaRPr>
          </a:p>
        </p:txBody>
      </p:sp>
      <p:pic>
        <p:nvPicPr>
          <p:cNvPr id="49" name="Graphique 48" descr="Fusion contour">
            <a:extLst>
              <a:ext uri="{FF2B5EF4-FFF2-40B4-BE49-F238E27FC236}">
                <a16:creationId xmlns:a16="http://schemas.microsoft.com/office/drawing/2014/main" id="{D1BD4597-81B2-42AF-BD28-D6E1EB92EC2A}"/>
              </a:ext>
            </a:extLst>
          </p:cNvPr>
          <p:cNvPicPr>
            <a:picLocks noChangeAspect="1"/>
          </p:cNvPicPr>
          <p:nvPr>
            <p:custDataLst>
              <p:tags r:id="rId9"/>
            </p:custDataLst>
          </p:nvPr>
        </p:nvPicPr>
        <p:blipFill rotWithShape="1">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rcRect r="47063"/>
          <a:stretch/>
        </p:blipFill>
        <p:spPr>
          <a:xfrm rot="16200000">
            <a:off x="9314659" y="5930257"/>
            <a:ext cx="641976" cy="676272"/>
          </a:xfrm>
          <a:prstGeom prst="rect">
            <a:avLst/>
          </a:prstGeom>
          <a:effectLst>
            <a:outerShdw blurRad="50800" dist="38100" dir="2700000" algn="tl" rotWithShape="0">
              <a:prstClr val="black">
                <a:alpha val="40000"/>
              </a:prstClr>
            </a:outerShdw>
          </a:effectLst>
        </p:spPr>
      </p:pic>
      <p:cxnSp>
        <p:nvCxnSpPr>
          <p:cNvPr id="19" name="Connecteur : en angle 18">
            <a:extLst>
              <a:ext uri="{FF2B5EF4-FFF2-40B4-BE49-F238E27FC236}">
                <a16:creationId xmlns:a16="http://schemas.microsoft.com/office/drawing/2014/main" id="{882B09C4-9414-4052-B9E2-1E75BEA1D486}"/>
              </a:ext>
            </a:extLst>
          </p:cNvPr>
          <p:cNvCxnSpPr>
            <a:cxnSpLocks/>
          </p:cNvCxnSpPr>
          <p:nvPr>
            <p:custDataLst>
              <p:tags r:id="rId10"/>
            </p:custDataLst>
          </p:nvPr>
        </p:nvCxnSpPr>
        <p:spPr>
          <a:xfrm rot="10800000" flipV="1">
            <a:off x="3879228" y="6000749"/>
            <a:ext cx="676271" cy="511112"/>
          </a:xfrm>
          <a:prstGeom prst="bentConnector3">
            <a:avLst>
              <a:gd name="adj1" fmla="val 50000"/>
            </a:avLst>
          </a:prstGeom>
          <a:ln w="31750" cmpd="sng">
            <a:solidFill>
              <a:schemeClr val="accent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66" name="Image 65" descr="Comment créer des visuels pour vos infographies - Articulate">
            <a:extLst>
              <a:ext uri="{FF2B5EF4-FFF2-40B4-BE49-F238E27FC236}">
                <a16:creationId xmlns:a16="http://schemas.microsoft.com/office/drawing/2014/main" id="{DD43C4CA-4F65-4E16-9E1C-98D8BB3967E6}"/>
              </a:ext>
            </a:extLst>
          </p:cNvPr>
          <p:cNvPicPr>
            <a:picLocks noChangeAspect="1" noChangeArrowheads="1"/>
          </p:cNvPicPr>
          <p:nvPr>
            <p:custDataLst>
              <p:tags r:id="rId11"/>
            </p:custDataLst>
          </p:nvPr>
        </p:nvPicPr>
        <p:blipFill>
          <a:blip r:embed="rId32">
            <a:extLst>
              <a:ext uri="{28A0092B-C50C-407E-A947-70E740481C1C}">
                <a14:useLocalDpi xmlns:a14="http://schemas.microsoft.com/office/drawing/2010/main" val="0"/>
              </a:ext>
            </a:extLst>
          </a:blip>
          <a:srcRect b="-19252"/>
          <a:stretch>
            <a:fillRect/>
          </a:stretch>
        </p:blipFill>
        <p:spPr bwMode="auto">
          <a:xfrm>
            <a:off x="1482830" y="2228023"/>
            <a:ext cx="5566635" cy="3588472"/>
          </a:xfrm>
          <a:custGeom>
            <a:avLst/>
            <a:gdLst>
              <a:gd name="connsiteX0" fmla="*/ 1598025 w 5176893"/>
              <a:gd name="connsiteY0" fmla="*/ 2798478 h 3337229"/>
              <a:gd name="connsiteX1" fmla="*/ 3656611 w 5176893"/>
              <a:gd name="connsiteY1" fmla="*/ 2798478 h 3337229"/>
              <a:gd name="connsiteX2" fmla="*/ 3656611 w 5176893"/>
              <a:gd name="connsiteY2" fmla="*/ 3337229 h 3337229"/>
              <a:gd name="connsiteX3" fmla="*/ 1598025 w 5176893"/>
              <a:gd name="connsiteY3" fmla="*/ 3337229 h 3337229"/>
              <a:gd name="connsiteX4" fmla="*/ 0 w 5176893"/>
              <a:gd name="connsiteY4" fmla="*/ 0 h 3337229"/>
              <a:gd name="connsiteX5" fmla="*/ 5176893 w 5176893"/>
              <a:gd name="connsiteY5" fmla="*/ 0 h 3337229"/>
              <a:gd name="connsiteX6" fmla="*/ 5176893 w 5176893"/>
              <a:gd name="connsiteY6" fmla="*/ 2798478 h 3337229"/>
              <a:gd name="connsiteX7" fmla="*/ 3656611 w 5176893"/>
              <a:gd name="connsiteY7" fmla="*/ 2798478 h 3337229"/>
              <a:gd name="connsiteX8" fmla="*/ 3656611 w 5176893"/>
              <a:gd name="connsiteY8" fmla="*/ 828050 h 3337229"/>
              <a:gd name="connsiteX9" fmla="*/ 1598025 w 5176893"/>
              <a:gd name="connsiteY9" fmla="*/ 828050 h 3337229"/>
              <a:gd name="connsiteX10" fmla="*/ 1598025 w 5176893"/>
              <a:gd name="connsiteY10" fmla="*/ 2798478 h 3337229"/>
              <a:gd name="connsiteX11" fmla="*/ 0 w 5176893"/>
              <a:gd name="connsiteY11" fmla="*/ 2798478 h 3337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76893" h="3337229">
                <a:moveTo>
                  <a:pt x="1598025" y="2798478"/>
                </a:moveTo>
                <a:lnTo>
                  <a:pt x="3656611" y="2798478"/>
                </a:lnTo>
                <a:lnTo>
                  <a:pt x="3656611" y="3337229"/>
                </a:lnTo>
                <a:lnTo>
                  <a:pt x="1598025" y="3337229"/>
                </a:lnTo>
                <a:close/>
                <a:moveTo>
                  <a:pt x="0" y="0"/>
                </a:moveTo>
                <a:lnTo>
                  <a:pt x="5176893" y="0"/>
                </a:lnTo>
                <a:lnTo>
                  <a:pt x="5176893" y="2798478"/>
                </a:lnTo>
                <a:lnTo>
                  <a:pt x="3656611" y="2798478"/>
                </a:lnTo>
                <a:lnTo>
                  <a:pt x="3656611" y="828050"/>
                </a:lnTo>
                <a:lnTo>
                  <a:pt x="1598025" y="828050"/>
                </a:lnTo>
                <a:lnTo>
                  <a:pt x="1598025" y="2798478"/>
                </a:lnTo>
                <a:lnTo>
                  <a:pt x="0" y="2798478"/>
                </a:lnTo>
                <a:close/>
              </a:path>
            </a:pathLst>
          </a:custGeom>
          <a:noFill/>
          <a:extLst>
            <a:ext uri="{909E8E84-426E-40DD-AFC4-6F175D3DCCD1}">
              <a14:hiddenFill xmlns:a14="http://schemas.microsoft.com/office/drawing/2010/main">
                <a:solidFill>
                  <a:srgbClr val="FFFFFF"/>
                </a:solidFill>
              </a14:hiddenFill>
            </a:ext>
          </a:extLst>
        </p:spPr>
      </p:pic>
      <p:sp>
        <p:nvSpPr>
          <p:cNvPr id="36" name="Rectangle 35">
            <a:extLst>
              <a:ext uri="{FF2B5EF4-FFF2-40B4-BE49-F238E27FC236}">
                <a16:creationId xmlns:a16="http://schemas.microsoft.com/office/drawing/2014/main" id="{8A103F14-C92D-4033-891C-050D58CFC197}"/>
              </a:ext>
            </a:extLst>
          </p:cNvPr>
          <p:cNvSpPr/>
          <p:nvPr>
            <p:custDataLst>
              <p:tags r:id="rId12"/>
            </p:custDataLst>
          </p:nvPr>
        </p:nvSpPr>
        <p:spPr>
          <a:xfrm>
            <a:off x="7257992" y="4094955"/>
            <a:ext cx="1016851" cy="113675"/>
          </a:xfrm>
          <a:prstGeom prst="rect">
            <a:avLst/>
          </a:prstGeom>
          <a:solidFill>
            <a:schemeClr val="bg2">
              <a:lumMod val="5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800" dirty="0" err="1">
                <a:latin typeface="Arial" panose="020B0604020202020204" pitchFamily="34" charset="0"/>
                <a:cs typeface="Arial" panose="020B0604020202020204" pitchFamily="34" charset="0"/>
              </a:rPr>
              <a:t>Intervenant·e</a:t>
            </a:r>
            <a:endParaRPr lang="fr-BE" sz="800" dirty="0">
              <a:latin typeface="Arial" panose="020B0604020202020204" pitchFamily="34" charset="0"/>
              <a:cs typeface="Arial" panose="020B0604020202020204" pitchFamily="34" charset="0"/>
            </a:endParaRPr>
          </a:p>
        </p:txBody>
      </p:sp>
      <p:sp>
        <p:nvSpPr>
          <p:cNvPr id="39" name="Rectangle 38">
            <a:extLst>
              <a:ext uri="{FF2B5EF4-FFF2-40B4-BE49-F238E27FC236}">
                <a16:creationId xmlns:a16="http://schemas.microsoft.com/office/drawing/2014/main" id="{7FA6DF17-1B55-469E-971E-724B29F2D21D}"/>
              </a:ext>
            </a:extLst>
          </p:cNvPr>
          <p:cNvSpPr/>
          <p:nvPr>
            <p:custDataLst>
              <p:tags r:id="rId13"/>
            </p:custDataLst>
          </p:nvPr>
        </p:nvSpPr>
        <p:spPr>
          <a:xfrm>
            <a:off x="7114497" y="3609045"/>
            <a:ext cx="259279" cy="459933"/>
          </a:xfrm>
          <a:prstGeom prst="rect">
            <a:avLst/>
          </a:prstGeom>
          <a:noFill/>
          <a:ln w="57150">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1" name="Connecteur droit avec flèche 50">
            <a:extLst>
              <a:ext uri="{FF2B5EF4-FFF2-40B4-BE49-F238E27FC236}">
                <a16:creationId xmlns:a16="http://schemas.microsoft.com/office/drawing/2014/main" id="{461E0917-6B7A-4687-8ACA-E48B020BD401}"/>
              </a:ext>
            </a:extLst>
          </p:cNvPr>
          <p:cNvCxnSpPr>
            <a:cxnSpLocks/>
            <a:stCxn id="39" idx="2"/>
            <a:endCxn id="58" idx="0"/>
          </p:cNvCxnSpPr>
          <p:nvPr>
            <p:custDataLst>
              <p:tags r:id="rId14"/>
            </p:custDataLst>
          </p:nvPr>
        </p:nvCxnSpPr>
        <p:spPr>
          <a:xfrm flipH="1">
            <a:off x="7244136" y="4068978"/>
            <a:ext cx="1" cy="2119718"/>
          </a:xfrm>
          <a:prstGeom prst="straightConnector1">
            <a:avLst/>
          </a:prstGeom>
          <a:ln w="38100">
            <a:solidFill>
              <a:schemeClr val="accent2"/>
            </a:solidFill>
            <a:headEnd type="none" w="med" len="med"/>
            <a:tailEnd type="arrow"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2" name="Connecteur droit avec flèche 61">
            <a:extLst>
              <a:ext uri="{FF2B5EF4-FFF2-40B4-BE49-F238E27FC236}">
                <a16:creationId xmlns:a16="http://schemas.microsoft.com/office/drawing/2014/main" id="{04E891BF-621F-43A1-B235-CBDF97DCB93E}"/>
              </a:ext>
            </a:extLst>
          </p:cNvPr>
          <p:cNvCxnSpPr>
            <a:cxnSpLocks/>
          </p:cNvCxnSpPr>
          <p:nvPr>
            <p:custDataLst>
              <p:tags r:id="rId15"/>
            </p:custDataLst>
          </p:nvPr>
        </p:nvCxnSpPr>
        <p:spPr>
          <a:xfrm>
            <a:off x="7049465" y="3465830"/>
            <a:ext cx="351362" cy="0"/>
          </a:xfrm>
          <a:prstGeom prst="straightConnector1">
            <a:avLst/>
          </a:prstGeom>
          <a:ln w="38100">
            <a:solidFill>
              <a:schemeClr val="accent2"/>
            </a:solidFill>
            <a:headEnd type="triangle"/>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5" name="Connecteur : en angle 74">
            <a:extLst>
              <a:ext uri="{FF2B5EF4-FFF2-40B4-BE49-F238E27FC236}">
                <a16:creationId xmlns:a16="http://schemas.microsoft.com/office/drawing/2014/main" id="{D41F4F20-1CA6-44DD-B34C-EA31F5AFB7D0}"/>
              </a:ext>
            </a:extLst>
          </p:cNvPr>
          <p:cNvCxnSpPr>
            <a:cxnSpLocks/>
          </p:cNvCxnSpPr>
          <p:nvPr>
            <p:custDataLst>
              <p:tags r:id="rId16"/>
            </p:custDataLst>
          </p:nvPr>
        </p:nvCxnSpPr>
        <p:spPr>
          <a:xfrm rot="5400000" flipH="1" flipV="1">
            <a:off x="5483651" y="5596396"/>
            <a:ext cx="567079" cy="238846"/>
          </a:xfrm>
          <a:prstGeom prst="bentConnector3">
            <a:avLst>
              <a:gd name="adj1" fmla="val -2630"/>
            </a:avLst>
          </a:prstGeom>
          <a:ln w="31750" cmpd="sng">
            <a:solidFill>
              <a:schemeClr val="accent4"/>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CBE26629-B8A9-44DB-8878-AFB7E69281AD}"/>
              </a:ext>
            </a:extLst>
          </p:cNvPr>
          <p:cNvSpPr/>
          <p:nvPr>
            <p:custDataLst>
              <p:tags r:id="rId17"/>
            </p:custDataLst>
          </p:nvPr>
        </p:nvSpPr>
        <p:spPr>
          <a:xfrm>
            <a:off x="3201218" y="3167062"/>
            <a:ext cx="2214324" cy="2707311"/>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82" name="ZoneTexte 81">
            <a:extLst>
              <a:ext uri="{FF2B5EF4-FFF2-40B4-BE49-F238E27FC236}">
                <a16:creationId xmlns:a16="http://schemas.microsoft.com/office/drawing/2014/main" id="{61B8F501-56E8-4289-A060-D5F293622112}"/>
              </a:ext>
            </a:extLst>
          </p:cNvPr>
          <p:cNvSpPr txBox="1"/>
          <p:nvPr>
            <p:custDataLst>
              <p:tags r:id="rId18"/>
            </p:custDataLst>
          </p:nvPr>
        </p:nvSpPr>
        <p:spPr>
          <a:xfrm>
            <a:off x="5210175" y="4795473"/>
            <a:ext cx="1352875" cy="646331"/>
          </a:xfrm>
          <a:prstGeom prst="rect">
            <a:avLst/>
          </a:prstGeom>
          <a:solidFill>
            <a:schemeClr val="bg1"/>
          </a:solidFill>
        </p:spPr>
        <p:txBody>
          <a:bodyPr wrap="square" rtlCol="0">
            <a:spAutoFit/>
          </a:bodyPr>
          <a:lstStyle/>
          <a:p>
            <a:pPr algn="ctr"/>
            <a:r>
              <a:rPr lang="fr-FR" sz="1200" dirty="0">
                <a:solidFill>
                  <a:schemeClr val="accent4"/>
                </a:solidFill>
              </a:rPr>
              <a:t>Afficher / Masquer</a:t>
            </a:r>
          </a:p>
          <a:p>
            <a:pPr algn="ctr"/>
            <a:r>
              <a:rPr lang="fr-FR" sz="1200" dirty="0">
                <a:solidFill>
                  <a:schemeClr val="accent4"/>
                </a:solidFill>
              </a:rPr>
              <a:t>les questions.</a:t>
            </a:r>
          </a:p>
          <a:p>
            <a:pPr algn="ctr"/>
            <a:r>
              <a:rPr lang="fr-FR" sz="1200" dirty="0">
                <a:solidFill>
                  <a:schemeClr val="accent4"/>
                </a:solidFill>
              </a:rPr>
              <a:t>Rédiger ICI</a:t>
            </a:r>
            <a:endParaRPr lang="fr-BE" sz="1200" dirty="0">
              <a:solidFill>
                <a:schemeClr val="accent4"/>
              </a:solidFill>
            </a:endParaRPr>
          </a:p>
        </p:txBody>
      </p:sp>
      <p:sp>
        <p:nvSpPr>
          <p:cNvPr id="89" name="ZoneTexte 88">
            <a:extLst>
              <a:ext uri="{FF2B5EF4-FFF2-40B4-BE49-F238E27FC236}">
                <a16:creationId xmlns:a16="http://schemas.microsoft.com/office/drawing/2014/main" id="{6E5EDD29-F434-457A-AB1E-135CF7D41A46}"/>
              </a:ext>
            </a:extLst>
          </p:cNvPr>
          <p:cNvSpPr txBox="1"/>
          <p:nvPr>
            <p:custDataLst>
              <p:tags r:id="rId19"/>
            </p:custDataLst>
          </p:nvPr>
        </p:nvSpPr>
        <p:spPr>
          <a:xfrm>
            <a:off x="2883932" y="4244154"/>
            <a:ext cx="995295" cy="461665"/>
          </a:xfrm>
          <a:prstGeom prst="rect">
            <a:avLst/>
          </a:prstGeom>
          <a:solidFill>
            <a:schemeClr val="bg1"/>
          </a:solidFill>
        </p:spPr>
        <p:txBody>
          <a:bodyPr wrap="square" rtlCol="0">
            <a:spAutoFit/>
          </a:bodyPr>
          <a:lstStyle/>
          <a:p>
            <a:pPr algn="ctr"/>
            <a:r>
              <a:rPr lang="fr-FR" sz="1200" dirty="0">
                <a:solidFill>
                  <a:schemeClr val="accent4"/>
                </a:solidFill>
              </a:rPr>
              <a:t>Voter pour une question</a:t>
            </a:r>
            <a:endParaRPr lang="fr-BE" sz="1200" dirty="0">
              <a:solidFill>
                <a:schemeClr val="accent4"/>
              </a:solidFill>
            </a:endParaRPr>
          </a:p>
        </p:txBody>
      </p:sp>
      <p:pic>
        <p:nvPicPr>
          <p:cNvPr id="91" name="Graphique 90" descr="Fusion contour">
            <a:extLst>
              <a:ext uri="{FF2B5EF4-FFF2-40B4-BE49-F238E27FC236}">
                <a16:creationId xmlns:a16="http://schemas.microsoft.com/office/drawing/2014/main" id="{AC46550E-F35A-4ED7-BB2E-49F958B1DF41}"/>
              </a:ext>
            </a:extLst>
          </p:cNvPr>
          <p:cNvPicPr>
            <a:picLocks noChangeAspect="1"/>
          </p:cNvPicPr>
          <p:nvPr>
            <p:custDataLst>
              <p:tags r:id="rId20"/>
            </p:custDataLst>
          </p:nvPr>
        </p:nvPicPr>
        <p:blipFill rotWithShape="1">
          <a:blip r:embed="rId33">
            <a:extLst>
              <a:ext uri="{28A0092B-C50C-407E-A947-70E740481C1C}">
                <a14:useLocalDpi xmlns:a14="http://schemas.microsoft.com/office/drawing/2010/main" val="0"/>
              </a:ext>
              <a:ext uri="{96DAC541-7B7A-43D3-8B79-37D633B846F1}">
                <asvg:svgBlip xmlns:asvg="http://schemas.microsoft.com/office/drawing/2016/SVG/main" r:embed="rId34"/>
              </a:ext>
            </a:extLst>
          </a:blip>
          <a:srcRect r="47063"/>
          <a:stretch/>
        </p:blipFill>
        <p:spPr>
          <a:xfrm rot="16200000">
            <a:off x="3147382" y="3902314"/>
            <a:ext cx="400094" cy="676272"/>
          </a:xfrm>
          <a:prstGeom prst="rect">
            <a:avLst/>
          </a:prstGeom>
          <a:effectLst>
            <a:outerShdw blurRad="50800" dist="38100" dir="2700000" algn="tl" rotWithShape="0">
              <a:prstClr val="black">
                <a:alpha val="40000"/>
              </a:prstClr>
            </a:outerShdw>
          </a:effectLst>
        </p:spPr>
      </p:pic>
      <p:sp>
        <p:nvSpPr>
          <p:cNvPr id="92" name="ZoneTexte 91">
            <a:extLst>
              <a:ext uri="{FF2B5EF4-FFF2-40B4-BE49-F238E27FC236}">
                <a16:creationId xmlns:a16="http://schemas.microsoft.com/office/drawing/2014/main" id="{02034516-3417-4839-AB7C-1A8901443586}"/>
              </a:ext>
            </a:extLst>
          </p:cNvPr>
          <p:cNvSpPr txBox="1"/>
          <p:nvPr>
            <p:custDataLst>
              <p:tags r:id="rId21"/>
            </p:custDataLst>
          </p:nvPr>
        </p:nvSpPr>
        <p:spPr>
          <a:xfrm>
            <a:off x="4712527" y="4226987"/>
            <a:ext cx="995295" cy="461665"/>
          </a:xfrm>
          <a:prstGeom prst="rect">
            <a:avLst/>
          </a:prstGeom>
          <a:solidFill>
            <a:schemeClr val="bg1"/>
          </a:solidFill>
        </p:spPr>
        <p:txBody>
          <a:bodyPr wrap="square" rtlCol="0">
            <a:spAutoFit/>
          </a:bodyPr>
          <a:lstStyle/>
          <a:p>
            <a:pPr algn="ctr"/>
            <a:r>
              <a:rPr lang="fr-FR" sz="1200" dirty="0">
                <a:solidFill>
                  <a:schemeClr val="accent4"/>
                </a:solidFill>
              </a:rPr>
              <a:t>Commenter une question</a:t>
            </a:r>
            <a:endParaRPr lang="fr-BE" sz="1200" dirty="0">
              <a:solidFill>
                <a:schemeClr val="accent4"/>
              </a:solidFill>
            </a:endParaRPr>
          </a:p>
        </p:txBody>
      </p:sp>
      <p:pic>
        <p:nvPicPr>
          <p:cNvPr id="86" name="Graphique 85" descr="Flèche vers la droite avec un remplissage uni">
            <a:extLst>
              <a:ext uri="{FF2B5EF4-FFF2-40B4-BE49-F238E27FC236}">
                <a16:creationId xmlns:a16="http://schemas.microsoft.com/office/drawing/2014/main" id="{02E498A4-D714-4DEE-868C-02114D99F84C}"/>
              </a:ext>
            </a:extLst>
          </p:cNvPr>
          <p:cNvPicPr>
            <a:picLocks noChangeAspect="1"/>
          </p:cNvPicPr>
          <p:nvPr>
            <p:custDataLst>
              <p:tags r:id="rId22"/>
            </p:custDataLst>
          </p:nvPr>
        </p:nvPicPr>
        <p:blipFill>
          <a:blip r:embed="rId35">
            <a:extLst>
              <a:ext uri="{28A0092B-C50C-407E-A947-70E740481C1C}">
                <a14:useLocalDpi xmlns:a14="http://schemas.microsoft.com/office/drawing/2010/main" val="0"/>
              </a:ext>
              <a:ext uri="{96DAC541-7B7A-43D3-8B79-37D633B846F1}">
                <asvg:svgBlip xmlns:asvg="http://schemas.microsoft.com/office/drawing/2016/SVG/main" r:embed="rId36"/>
              </a:ext>
            </a:extLst>
          </a:blip>
          <a:stretch>
            <a:fillRect/>
          </a:stretch>
        </p:blipFill>
        <p:spPr>
          <a:xfrm rot="10800000">
            <a:off x="4730242" y="5038577"/>
            <a:ext cx="685299" cy="558248"/>
          </a:xfrm>
          <a:prstGeom prst="rect">
            <a:avLst/>
          </a:prstGeom>
          <a:effectLst>
            <a:outerShdw blurRad="50800" dist="38100" dir="2700000" algn="tl" rotWithShape="0">
              <a:prstClr val="black">
                <a:alpha val="40000"/>
              </a:prstClr>
            </a:outerShdw>
          </a:effectLst>
        </p:spPr>
      </p:pic>
      <p:pic>
        <p:nvPicPr>
          <p:cNvPr id="93" name="Graphique 92" descr="Fusion contour">
            <a:extLst>
              <a:ext uri="{FF2B5EF4-FFF2-40B4-BE49-F238E27FC236}">
                <a16:creationId xmlns:a16="http://schemas.microsoft.com/office/drawing/2014/main" id="{AFCF2D3D-26B4-4B5B-92B2-CE9DE823325D}"/>
              </a:ext>
            </a:extLst>
          </p:cNvPr>
          <p:cNvPicPr>
            <a:picLocks noChangeAspect="1"/>
          </p:cNvPicPr>
          <p:nvPr>
            <p:custDataLst>
              <p:tags r:id="rId23"/>
            </p:custDataLst>
          </p:nvPr>
        </p:nvPicPr>
        <p:blipFill rotWithShape="1">
          <a:blip r:embed="rId37">
            <a:extLst>
              <a:ext uri="{28A0092B-C50C-407E-A947-70E740481C1C}">
                <a14:useLocalDpi xmlns:a14="http://schemas.microsoft.com/office/drawing/2010/main" val="0"/>
              </a:ext>
              <a:ext uri="{96DAC541-7B7A-43D3-8B79-37D633B846F1}">
                <asvg:svgBlip xmlns:asvg="http://schemas.microsoft.com/office/drawing/2016/SVG/main" r:embed="rId38"/>
              </a:ext>
            </a:extLst>
          </a:blip>
          <a:srcRect r="47063"/>
          <a:stretch/>
        </p:blipFill>
        <p:spPr>
          <a:xfrm rot="16200000">
            <a:off x="4975977" y="3885147"/>
            <a:ext cx="400094" cy="676272"/>
          </a:xfrm>
          <a:prstGeom prst="rect">
            <a:avLst/>
          </a:prstGeom>
          <a:effectLst>
            <a:outerShdw blurRad="50800" dist="38100" dir="2700000" algn="tl" rotWithShape="0">
              <a:prstClr val="black">
                <a:alpha val="40000"/>
              </a:prstClr>
            </a:outerShdw>
          </a:effectLst>
        </p:spPr>
      </p:pic>
      <p:sp>
        <p:nvSpPr>
          <p:cNvPr id="31" name="Titre 1">
            <a:extLst>
              <a:ext uri="{FF2B5EF4-FFF2-40B4-BE49-F238E27FC236}">
                <a16:creationId xmlns:a16="http://schemas.microsoft.com/office/drawing/2014/main" id="{6D2B513F-7E44-4114-9CDB-54BDE256BC30}"/>
              </a:ext>
            </a:extLst>
          </p:cNvPr>
          <p:cNvSpPr>
            <a:spLocks noGrp="1"/>
          </p:cNvSpPr>
          <p:nvPr>
            <p:ph type="title"/>
            <p:custDataLst>
              <p:tags r:id="rId24"/>
            </p:custDataLst>
          </p:nvPr>
        </p:nvSpPr>
        <p:spPr>
          <a:xfrm>
            <a:off x="735701" y="8145"/>
            <a:ext cx="10301821" cy="1325563"/>
          </a:xfrm>
        </p:spPr>
        <p:txBody>
          <a:bodyPr/>
          <a:lstStyle/>
          <a:p>
            <a:r>
              <a:rPr lang="fr-FR" dirty="0">
                <a:solidFill>
                  <a:schemeClr val="accent2"/>
                </a:solidFill>
              </a:rPr>
              <a:t> Quelques consignes pour débuter</a:t>
            </a:r>
            <a:endParaRPr lang="fr-BE" dirty="0">
              <a:solidFill>
                <a:schemeClr val="accent2"/>
              </a:solidFill>
            </a:endParaRPr>
          </a:p>
        </p:txBody>
      </p:sp>
      <p:cxnSp>
        <p:nvCxnSpPr>
          <p:cNvPr id="3" name="Connecteur droit avec flèche 2">
            <a:extLst>
              <a:ext uri="{FF2B5EF4-FFF2-40B4-BE49-F238E27FC236}">
                <a16:creationId xmlns:a16="http://schemas.microsoft.com/office/drawing/2014/main" id="{64443C47-1694-F449-F25F-A94410AF31FC}"/>
              </a:ext>
            </a:extLst>
          </p:cNvPr>
          <p:cNvCxnSpPr/>
          <p:nvPr>
            <p:custDataLst>
              <p:tags r:id="rId25"/>
            </p:custDataLst>
          </p:nvPr>
        </p:nvCxnSpPr>
        <p:spPr>
          <a:xfrm>
            <a:off x="1857983" y="1401487"/>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955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Accord février 2023</a:t>
            </a:r>
            <a:br>
              <a:rPr lang="fr-FR" dirty="0">
                <a:solidFill>
                  <a:srgbClr val="A31668"/>
                </a:solidFill>
              </a:rPr>
            </a:br>
            <a:r>
              <a:rPr lang="fr-FR" dirty="0">
                <a:solidFill>
                  <a:srgbClr val="A31668"/>
                </a:solidFill>
              </a:rPr>
              <a:t>« Chevauchant »</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a:bodyPr>
          <a:lstStyle/>
          <a:p>
            <a:r>
              <a:rPr lang="fr-FR" dirty="0"/>
              <a:t>« Chevauchant » = terme utilisé lors des débats préparatoires</a:t>
            </a:r>
          </a:p>
          <a:p>
            <a:pPr marL="265113" indent="0">
              <a:buNone/>
            </a:pPr>
            <a:r>
              <a:rPr lang="fr-FR" dirty="0"/>
              <a:t>Agents occupés simultanément dans une MR-S et un autre service hors champ d’application </a:t>
            </a:r>
          </a:p>
          <a:p>
            <a:pPr marL="265113" indent="0">
              <a:buNone/>
            </a:pPr>
            <a:r>
              <a:rPr lang="fr-FR" dirty="0"/>
              <a:t>(ex. : en MR-S et en service central d’un CPAS)</a:t>
            </a:r>
          </a:p>
          <a:p>
            <a:pPr marL="0" indent="0">
              <a:buNone/>
            </a:pPr>
            <a:endParaRPr lang="fr-BE" sz="1800" dirty="0">
              <a:latin typeface="Calibri" panose="020F0502020204030204" pitchFamily="34" charset="0"/>
              <a:cs typeface="Times New Roman" panose="02020603050405020304" pitchFamily="18" charset="0"/>
            </a:endParaRPr>
          </a:p>
          <a:p>
            <a:r>
              <a:rPr lang="fr-BE" dirty="0"/>
              <a:t>Pas d’application</a:t>
            </a:r>
            <a:endParaRPr lang="fr-FR" dirty="0"/>
          </a:p>
          <a:p>
            <a:pPr marL="0" indent="0">
              <a:buNone/>
            </a:pPr>
            <a:endParaRPr lang="fr-FR" dirty="0"/>
          </a:p>
          <a:p>
            <a:pPr marL="0" indent="0">
              <a:buNone/>
            </a:pPr>
            <a:r>
              <a:rPr lang="fr-FR" dirty="0"/>
              <a:t>Cas possible : ouvrier, administratif,… </a:t>
            </a:r>
            <a:endParaRPr lang="fr-BE" dirty="0"/>
          </a:p>
        </p:txBody>
      </p:sp>
    </p:spTree>
    <p:extLst>
      <p:ext uri="{BB962C8B-B14F-4D97-AF65-F5344CB8AC3E}">
        <p14:creationId xmlns:p14="http://schemas.microsoft.com/office/powerpoint/2010/main" val="11414938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Accord février 2023</a:t>
            </a:r>
            <a:br>
              <a:rPr lang="fr-FR" dirty="0">
                <a:solidFill>
                  <a:srgbClr val="A31668"/>
                </a:solidFill>
              </a:rPr>
            </a:br>
            <a:r>
              <a:rPr lang="fr-FR" dirty="0">
                <a:solidFill>
                  <a:srgbClr val="A31668"/>
                </a:solidFill>
              </a:rPr>
              <a:t>« Chevauchant »</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2120833"/>
            <a:ext cx="10515600" cy="4351338"/>
          </a:xfrm>
        </p:spPr>
        <p:txBody>
          <a:bodyPr>
            <a:normAutofit/>
          </a:bodyPr>
          <a:lstStyle/>
          <a:p>
            <a:r>
              <a:rPr lang="fr-FR" dirty="0"/>
              <a:t>Ces agents doivent recevoir une attribution de fonction</a:t>
            </a:r>
            <a:br>
              <a:rPr lang="fr-FR" dirty="0"/>
            </a:br>
            <a:r>
              <a:rPr lang="fr-FR" dirty="0"/>
              <a:t>mais les barèmes </a:t>
            </a:r>
            <a:r>
              <a:rPr lang="fr-FR" dirty="0" err="1"/>
              <a:t>Ific</a:t>
            </a:r>
            <a:r>
              <a:rPr lang="fr-FR" dirty="0"/>
              <a:t> ne peuvent pas leur être appliqués </a:t>
            </a:r>
            <a:br>
              <a:rPr lang="fr-FR" dirty="0"/>
            </a:br>
            <a:r>
              <a:rPr lang="fr-FR" dirty="0"/>
              <a:t>(ils ne reçoivent donc pas de simulation barémique) </a:t>
            </a:r>
          </a:p>
          <a:p>
            <a:pPr marL="0" indent="0">
              <a:buNone/>
            </a:pPr>
            <a:endParaRPr lang="fr-FR" dirty="0"/>
          </a:p>
          <a:p>
            <a:r>
              <a:rPr lang="fr-FR" dirty="0"/>
              <a:t>Les partenaires sociaux sectoriels s’engagent à préciser le </a:t>
            </a:r>
            <a:r>
              <a:rPr lang="fr-FR" b="1" dirty="0"/>
              <a:t>cadre</a:t>
            </a:r>
            <a:r>
              <a:rPr lang="fr-FR" dirty="0"/>
              <a:t> et les modalités permettant le </a:t>
            </a:r>
            <a:r>
              <a:rPr lang="fr-FR" b="1" dirty="0"/>
              <a:t>cas échéant </a:t>
            </a:r>
            <a:r>
              <a:rPr lang="fr-FR" dirty="0"/>
              <a:t>d’appliquer les barèmes </a:t>
            </a:r>
            <a:r>
              <a:rPr lang="fr-FR" dirty="0" err="1"/>
              <a:t>Ific</a:t>
            </a:r>
            <a:r>
              <a:rPr lang="fr-FR" dirty="0"/>
              <a:t> à ces travailleurs dans un accord complémentaire ultérieur</a:t>
            </a:r>
            <a:endParaRPr lang="fr-BE" dirty="0"/>
          </a:p>
        </p:txBody>
      </p:sp>
    </p:spTree>
    <p:extLst>
      <p:ext uri="{BB962C8B-B14F-4D97-AF65-F5344CB8AC3E}">
        <p14:creationId xmlns:p14="http://schemas.microsoft.com/office/powerpoint/2010/main" val="2902703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Accord février 2023</a:t>
            </a:r>
            <a:br>
              <a:rPr lang="fr-FR" dirty="0">
                <a:solidFill>
                  <a:srgbClr val="A31668"/>
                </a:solidFill>
              </a:rPr>
            </a:br>
            <a:r>
              <a:rPr lang="fr-FR" dirty="0">
                <a:solidFill>
                  <a:srgbClr val="A31668"/>
                </a:solidFill>
              </a:rPr>
              <a:t>Champs d’application</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2120833"/>
            <a:ext cx="10515600" cy="4351338"/>
          </a:xfrm>
        </p:spPr>
        <p:txBody>
          <a:bodyPr/>
          <a:lstStyle/>
          <a:p>
            <a:r>
              <a:rPr lang="fr-FR" dirty="0"/>
              <a:t>Pas d’application aux </a:t>
            </a:r>
          </a:p>
          <a:p>
            <a:pPr marL="0" indent="0">
              <a:buNone/>
            </a:pPr>
            <a:r>
              <a:rPr lang="fr-FR" dirty="0"/>
              <a:t>  - article 60,</a:t>
            </a:r>
          </a:p>
          <a:p>
            <a:pPr marL="0" indent="0">
              <a:buNone/>
            </a:pPr>
            <a:r>
              <a:rPr lang="fr-FR" dirty="0"/>
              <a:t>  - médecins, </a:t>
            </a:r>
          </a:p>
          <a:p>
            <a:pPr marL="0" indent="0">
              <a:buNone/>
            </a:pPr>
            <a:r>
              <a:rPr lang="fr-FR" dirty="0"/>
              <a:t>  - directeurs</a:t>
            </a:r>
            <a:endParaRPr lang="fr-BE" dirty="0"/>
          </a:p>
        </p:txBody>
      </p:sp>
    </p:spTree>
    <p:extLst>
      <p:ext uri="{BB962C8B-B14F-4D97-AF65-F5344CB8AC3E}">
        <p14:creationId xmlns:p14="http://schemas.microsoft.com/office/powerpoint/2010/main" val="4261672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Accord février 2023</a:t>
            </a:r>
            <a:br>
              <a:rPr lang="fr-FR" dirty="0">
                <a:solidFill>
                  <a:srgbClr val="A31668"/>
                </a:solidFill>
              </a:rPr>
            </a:br>
            <a:r>
              <a:rPr lang="fr-FR" dirty="0">
                <a:solidFill>
                  <a:srgbClr val="A31668"/>
                </a:solidFill>
              </a:rPr>
              <a:t>Activation au personnel de soins en 2023</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1825624"/>
            <a:ext cx="10515600" cy="5032375"/>
          </a:xfrm>
        </p:spPr>
        <p:txBody>
          <a:bodyPr>
            <a:normAutofit lnSpcReduction="10000"/>
          </a:bodyPr>
          <a:lstStyle/>
          <a:p>
            <a:r>
              <a:rPr lang="fr-FR" dirty="0"/>
              <a:t>Le barème </a:t>
            </a:r>
            <a:r>
              <a:rPr lang="fr-FR" dirty="0" err="1"/>
              <a:t>Ific</a:t>
            </a:r>
            <a:r>
              <a:rPr lang="fr-FR" dirty="0"/>
              <a:t> est activé pour toutes les fonctions </a:t>
            </a:r>
            <a:r>
              <a:rPr lang="fr-FR" dirty="0" err="1"/>
              <a:t>Ific</a:t>
            </a:r>
            <a:r>
              <a:rPr lang="fr-FR" dirty="0"/>
              <a:t> </a:t>
            </a:r>
          </a:p>
          <a:p>
            <a:pPr marL="354013" indent="0">
              <a:buNone/>
            </a:pPr>
            <a:r>
              <a:rPr lang="fr-FR" dirty="0"/>
              <a:t>- infirmières-soignantes  (codes « 6000 »), </a:t>
            </a:r>
          </a:p>
          <a:p>
            <a:pPr marL="354013" indent="0">
              <a:buNone/>
            </a:pPr>
            <a:r>
              <a:rPr lang="fr-FR" dirty="0"/>
              <a:t>- paramédicales  (codes « 4000 »), </a:t>
            </a:r>
          </a:p>
          <a:p>
            <a:pPr marL="354013" indent="0">
              <a:buNone/>
            </a:pPr>
            <a:r>
              <a:rPr lang="fr-FR" dirty="0"/>
              <a:t>- psycho-sociales (codes « 5000 »), </a:t>
            </a:r>
          </a:p>
          <a:p>
            <a:pPr marL="0" indent="0">
              <a:buNone/>
            </a:pPr>
            <a:endParaRPr lang="fr-FR" dirty="0"/>
          </a:p>
          <a:p>
            <a:pPr marL="0" indent="0">
              <a:buNone/>
            </a:pPr>
            <a:r>
              <a:rPr lang="fr-FR" dirty="0"/>
              <a:t>Exception:  </a:t>
            </a:r>
          </a:p>
          <a:p>
            <a:pPr marL="354013" indent="0">
              <a:buNone/>
            </a:pPr>
            <a:r>
              <a:rPr lang="fr-FR" dirty="0"/>
              <a:t>- Aide-soignant (6172, 6272, 6372, 6472 et 6672)</a:t>
            </a:r>
          </a:p>
          <a:p>
            <a:pPr marL="354013" indent="0">
              <a:buNone/>
            </a:pPr>
            <a:r>
              <a:rPr lang="fr-FR" dirty="0"/>
              <a:t>- Aide-logistique (6071)</a:t>
            </a:r>
          </a:p>
          <a:p>
            <a:pPr marL="354013" indent="0">
              <a:buNone/>
            </a:pPr>
            <a:r>
              <a:rPr lang="fr-FR" dirty="0"/>
              <a:t>- Psychologue (5070)</a:t>
            </a:r>
          </a:p>
          <a:p>
            <a:pPr marL="0" indent="0">
              <a:buNone/>
            </a:pPr>
            <a:r>
              <a:rPr lang="fr-FR" i="1" dirty="0"/>
              <a:t>       </a:t>
            </a:r>
          </a:p>
          <a:p>
            <a:endParaRPr lang="fr-BE" dirty="0"/>
          </a:p>
        </p:txBody>
      </p:sp>
    </p:spTree>
    <p:extLst>
      <p:ext uri="{BB962C8B-B14F-4D97-AF65-F5344CB8AC3E}">
        <p14:creationId xmlns:p14="http://schemas.microsoft.com/office/powerpoint/2010/main" val="3460290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Accord février 2023</a:t>
            </a:r>
            <a:br>
              <a:rPr lang="fr-FR" dirty="0">
                <a:solidFill>
                  <a:srgbClr val="A31668"/>
                </a:solidFill>
              </a:rPr>
            </a:br>
            <a:r>
              <a:rPr lang="fr-FR" dirty="0">
                <a:solidFill>
                  <a:srgbClr val="A31668"/>
                </a:solidFill>
              </a:rPr>
              <a:t>Gel de l’activation du reste du personnel</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923827" y="1825625"/>
            <a:ext cx="10515600" cy="4351338"/>
          </a:xfrm>
        </p:spPr>
        <p:txBody>
          <a:bodyPr>
            <a:normAutofit lnSpcReduction="10000"/>
          </a:bodyPr>
          <a:lstStyle/>
          <a:p>
            <a:pPr marL="0" indent="0">
              <a:buNone/>
            </a:pPr>
            <a:r>
              <a:rPr lang="fr-FR" dirty="0"/>
              <a:t>Pour:</a:t>
            </a:r>
          </a:p>
          <a:p>
            <a:pPr marL="265113" indent="-265113">
              <a:buNone/>
            </a:pPr>
            <a:r>
              <a:rPr lang="fr-FR" dirty="0"/>
              <a:t>- les aides soignants, les psychologues, les aides logistiques, </a:t>
            </a:r>
          </a:p>
          <a:p>
            <a:pPr marL="265113" indent="-265113">
              <a:buNone/>
            </a:pPr>
            <a:r>
              <a:rPr lang="fr-FR" dirty="0"/>
              <a:t>- les fonctions hôtelières, logistiques, techniques et administratives</a:t>
            </a:r>
          </a:p>
          <a:p>
            <a:pPr marL="0" indent="0">
              <a:buNone/>
            </a:pPr>
            <a:endParaRPr lang="fr-FR" dirty="0"/>
          </a:p>
          <a:p>
            <a:pPr marL="0" indent="0">
              <a:buNone/>
            </a:pPr>
            <a:r>
              <a:rPr lang="fr-FR" dirty="0"/>
              <a:t>Barèmes </a:t>
            </a:r>
            <a:r>
              <a:rPr lang="fr-FR" dirty="0" err="1"/>
              <a:t>Ific</a:t>
            </a:r>
            <a:r>
              <a:rPr lang="fr-FR" dirty="0"/>
              <a:t> pas activés au niveau sectoriel à ce stade. </a:t>
            </a:r>
          </a:p>
          <a:p>
            <a:pPr marL="0" indent="0">
              <a:buNone/>
            </a:pPr>
            <a:endParaRPr lang="fr-FR" dirty="0"/>
          </a:p>
          <a:p>
            <a:pPr marL="0" indent="0">
              <a:buNone/>
            </a:pPr>
            <a:r>
              <a:rPr lang="fr-FR" dirty="0"/>
              <a:t>Les partenaires sociaux s’engagent à analyser ces fonctions au cours des mois qui viennent afin d’établir un </a:t>
            </a:r>
            <a:r>
              <a:rPr lang="fr-FR" b="1" dirty="0"/>
              <a:t>cadre sectoriel </a:t>
            </a:r>
            <a:r>
              <a:rPr lang="fr-FR" dirty="0"/>
              <a:t>visant, </a:t>
            </a:r>
            <a:r>
              <a:rPr lang="fr-FR" b="1" dirty="0"/>
              <a:t>le cas échéant</a:t>
            </a:r>
            <a:r>
              <a:rPr lang="fr-FR" dirty="0"/>
              <a:t>, une activation possible de ces fonctions</a:t>
            </a:r>
          </a:p>
        </p:txBody>
      </p:sp>
    </p:spTree>
    <p:extLst>
      <p:ext uri="{BB962C8B-B14F-4D97-AF65-F5344CB8AC3E}">
        <p14:creationId xmlns:p14="http://schemas.microsoft.com/office/powerpoint/2010/main" val="1651270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Accord février 2023</a:t>
            </a:r>
            <a:br>
              <a:rPr lang="fr-FR" dirty="0">
                <a:solidFill>
                  <a:srgbClr val="A31668"/>
                </a:solidFill>
              </a:rPr>
            </a:br>
            <a:r>
              <a:rPr lang="fr-FR" dirty="0">
                <a:solidFill>
                  <a:srgbClr val="A31668"/>
                </a:solidFill>
              </a:rPr>
              <a:t>Gel de l’activation du reste du personnel</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471996" y="2120833"/>
            <a:ext cx="11248007" cy="4351338"/>
          </a:xfrm>
        </p:spPr>
        <p:txBody>
          <a:bodyPr/>
          <a:lstStyle/>
          <a:p>
            <a:pPr marL="0" indent="0">
              <a:buNone/>
            </a:pPr>
            <a:r>
              <a:rPr lang="fr-FR" dirty="0"/>
              <a:t>Dans l'attente de ce cadre, </a:t>
            </a:r>
          </a:p>
          <a:p>
            <a:pPr marL="0" indent="0">
              <a:buNone/>
            </a:pPr>
            <a:r>
              <a:rPr lang="fr-FR" dirty="0"/>
              <a:t>activation barème </a:t>
            </a:r>
            <a:r>
              <a:rPr lang="fr-FR" dirty="0" err="1"/>
              <a:t>Ific</a:t>
            </a:r>
            <a:r>
              <a:rPr lang="fr-FR" dirty="0"/>
              <a:t> de ces fonctions pas possible au niveau local </a:t>
            </a:r>
            <a:endParaRPr lang="fr-BE" dirty="0"/>
          </a:p>
          <a:p>
            <a:pPr marL="0" indent="0">
              <a:buNone/>
            </a:pPr>
            <a:endParaRPr lang="fr-FR" dirty="0"/>
          </a:p>
          <a:p>
            <a:pPr marL="0" indent="0">
              <a:buNone/>
            </a:pPr>
            <a:r>
              <a:rPr lang="fr-FR" dirty="0"/>
              <a:t>Exceptions</a:t>
            </a:r>
          </a:p>
          <a:p>
            <a:pPr marL="0" indent="0">
              <a:buNone/>
            </a:pPr>
            <a:r>
              <a:rPr lang="fr-FR" dirty="0"/>
              <a:t>Intercommunales, associations chapitre XII</a:t>
            </a:r>
          </a:p>
          <a:p>
            <a:pPr marL="0" indent="0">
              <a:buNone/>
            </a:pPr>
            <a:r>
              <a:rPr lang="fr-FR" dirty="0"/>
              <a:t>Si </a:t>
            </a:r>
            <a:r>
              <a:rPr lang="fr-FR" dirty="0" err="1"/>
              <a:t>Ific</a:t>
            </a:r>
            <a:r>
              <a:rPr lang="fr-FR" dirty="0"/>
              <a:t> déjà appliqué au niveau fédéral </a:t>
            </a:r>
            <a:endParaRPr lang="fr-BE" dirty="0"/>
          </a:p>
        </p:txBody>
      </p:sp>
    </p:spTree>
    <p:extLst>
      <p:ext uri="{BB962C8B-B14F-4D97-AF65-F5344CB8AC3E}">
        <p14:creationId xmlns:p14="http://schemas.microsoft.com/office/powerpoint/2010/main" val="1039517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Pour le seul personnel de soins, en CPAS</a:t>
            </a:r>
            <a:br>
              <a:rPr lang="fr-FR" dirty="0">
                <a:solidFill>
                  <a:srgbClr val="A31668"/>
                </a:solidFill>
              </a:rPr>
            </a:br>
            <a:r>
              <a:rPr lang="fr-FR" dirty="0">
                <a:solidFill>
                  <a:srgbClr val="A31668"/>
                </a:solidFill>
              </a:rPr>
              <a:t>hormis les exceptions</a:t>
            </a:r>
            <a:br>
              <a:rPr lang="fr-FR" dirty="0">
                <a:solidFill>
                  <a:srgbClr val="A31668"/>
                </a:solidFill>
              </a:rPr>
            </a:b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641023" y="1432874"/>
            <a:ext cx="11406433" cy="5039297"/>
          </a:xfrm>
        </p:spPr>
        <p:txBody>
          <a:bodyPr>
            <a:normAutofit lnSpcReduction="10000"/>
          </a:bodyPr>
          <a:lstStyle/>
          <a:p>
            <a:pPr marL="0" indent="0">
              <a:buNone/>
            </a:pPr>
            <a:r>
              <a:rPr lang="fr-FR" dirty="0"/>
              <a:t>Personnel en fonction :</a:t>
            </a:r>
          </a:p>
          <a:p>
            <a:r>
              <a:rPr lang="fr-FR" dirty="0"/>
              <a:t>Simulation à faire au niveau de l’employeur en 2023 </a:t>
            </a:r>
          </a:p>
          <a:p>
            <a:r>
              <a:rPr lang="fr-FR" dirty="0"/>
              <a:t>Choix du travailleur à recueillir</a:t>
            </a:r>
          </a:p>
          <a:p>
            <a:r>
              <a:rPr lang="fr-FR" dirty="0"/>
              <a:t>Possible passage à l’</a:t>
            </a:r>
            <a:r>
              <a:rPr lang="fr-FR" dirty="0" err="1"/>
              <a:t>Ific</a:t>
            </a:r>
            <a:r>
              <a:rPr lang="fr-FR" dirty="0"/>
              <a:t> (« revalorisation ») au 1.7.2022</a:t>
            </a:r>
          </a:p>
          <a:p>
            <a:endParaRPr lang="fr-FR" dirty="0"/>
          </a:p>
          <a:p>
            <a:r>
              <a:rPr lang="fr-FR" dirty="0"/>
              <a:t>Nouveau personnel en </a:t>
            </a:r>
            <a:r>
              <a:rPr lang="fr-FR" dirty="0" err="1"/>
              <a:t>Ific</a:t>
            </a:r>
            <a:r>
              <a:rPr lang="fr-FR" dirty="0"/>
              <a:t> à partir de son engagement</a:t>
            </a:r>
          </a:p>
          <a:p>
            <a:pPr marL="0" indent="0">
              <a:buNone/>
            </a:pPr>
            <a:endParaRPr lang="fr-FR" dirty="0"/>
          </a:p>
          <a:p>
            <a:pPr marL="0" indent="0">
              <a:buNone/>
            </a:pPr>
            <a:r>
              <a:rPr lang="fr-FR" i="1" dirty="0"/>
              <a:t>Nb : Infirmières : 23 % - Réactivation: 9 % - PRR 2020-2021 </a:t>
            </a:r>
          </a:p>
          <a:p>
            <a:pPr marL="0" indent="0">
              <a:buNone/>
            </a:pPr>
            <a:r>
              <a:rPr lang="fr-FR" i="1" dirty="0"/>
              <a:t>       </a:t>
            </a:r>
            <a:r>
              <a:rPr lang="fr-FR" b="1" i="1" dirty="0"/>
              <a:t>En pratique, </a:t>
            </a:r>
            <a:r>
              <a:rPr lang="fr-FR" b="1" i="1" dirty="0" err="1"/>
              <a:t>Ific</a:t>
            </a:r>
            <a:r>
              <a:rPr lang="fr-FR" b="1" i="1" dirty="0"/>
              <a:t> pour +/- 3 agents sur 10 en CPAS                           </a:t>
            </a:r>
          </a:p>
          <a:p>
            <a:pPr marL="0" indent="0">
              <a:buNone/>
            </a:pPr>
            <a:r>
              <a:rPr lang="fr-BE" b="1" dirty="0"/>
              <a:t>                                      tout le personnel interco hospitalière/MR-S </a:t>
            </a:r>
          </a:p>
          <a:p>
            <a:endParaRPr lang="fr-BE" dirty="0"/>
          </a:p>
          <a:p>
            <a:endParaRPr lang="fr-BE" dirty="0"/>
          </a:p>
        </p:txBody>
      </p:sp>
    </p:spTree>
    <p:extLst>
      <p:ext uri="{BB962C8B-B14F-4D97-AF65-F5344CB8AC3E}">
        <p14:creationId xmlns:p14="http://schemas.microsoft.com/office/powerpoint/2010/main" val="1191720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Pour le seul personnel de soins, en CPAS</a:t>
            </a:r>
            <a:br>
              <a:rPr lang="fr-FR" dirty="0">
                <a:solidFill>
                  <a:srgbClr val="A31668"/>
                </a:solidFill>
              </a:rPr>
            </a:br>
            <a:r>
              <a:rPr lang="fr-FR" dirty="0">
                <a:solidFill>
                  <a:srgbClr val="A31668"/>
                </a:solidFill>
              </a:rPr>
              <a:t>hormis les exceptions</a:t>
            </a:r>
            <a:br>
              <a:rPr lang="fr-FR" dirty="0">
                <a:solidFill>
                  <a:srgbClr val="A31668"/>
                </a:solidFill>
              </a:rPr>
            </a:b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a:bodyPr>
          <a:lstStyle/>
          <a:p>
            <a:pPr marL="0" indent="0">
              <a:buNone/>
            </a:pPr>
            <a:endParaRPr lang="fr-BE" dirty="0"/>
          </a:p>
          <a:p>
            <a:endParaRPr lang="fr-BE" dirty="0"/>
          </a:p>
          <a:p>
            <a:endParaRPr lang="fr-BE" dirty="0"/>
          </a:p>
        </p:txBody>
      </p:sp>
      <p:graphicFrame>
        <p:nvGraphicFramePr>
          <p:cNvPr id="4" name="Tableau 4">
            <a:extLst>
              <a:ext uri="{FF2B5EF4-FFF2-40B4-BE49-F238E27FC236}">
                <a16:creationId xmlns:a16="http://schemas.microsoft.com/office/drawing/2014/main" id="{295F7521-9916-0230-6C98-8B5C746A2483}"/>
              </a:ext>
            </a:extLst>
          </p:cNvPr>
          <p:cNvGraphicFramePr>
            <a:graphicFrameLocks noGrp="1"/>
          </p:cNvGraphicFramePr>
          <p:nvPr>
            <p:custDataLst>
              <p:tags r:id="rId3"/>
            </p:custDataLst>
            <p:extLst>
              <p:ext uri="{D42A27DB-BD31-4B8C-83A1-F6EECF244321}">
                <p14:modId xmlns:p14="http://schemas.microsoft.com/office/powerpoint/2010/main" val="4009539279"/>
              </p:ext>
            </p:extLst>
          </p:nvPr>
        </p:nvGraphicFramePr>
        <p:xfrm>
          <a:off x="1460316" y="1438015"/>
          <a:ext cx="9228842" cy="4954390"/>
        </p:xfrm>
        <a:graphic>
          <a:graphicData uri="http://schemas.openxmlformats.org/drawingml/2006/table">
            <a:tbl>
              <a:tblPr firstRow="1" bandRow="1">
                <a:tableStyleId>{5C22544A-7EE6-4342-B048-85BDC9FD1C3A}</a:tableStyleId>
              </a:tblPr>
              <a:tblGrid>
                <a:gridCol w="7316039">
                  <a:extLst>
                    <a:ext uri="{9D8B030D-6E8A-4147-A177-3AD203B41FA5}">
                      <a16:colId xmlns:a16="http://schemas.microsoft.com/office/drawing/2014/main" val="2959782296"/>
                    </a:ext>
                  </a:extLst>
                </a:gridCol>
                <a:gridCol w="1912803">
                  <a:extLst>
                    <a:ext uri="{9D8B030D-6E8A-4147-A177-3AD203B41FA5}">
                      <a16:colId xmlns:a16="http://schemas.microsoft.com/office/drawing/2014/main" val="3005287616"/>
                    </a:ext>
                  </a:extLst>
                </a:gridCol>
              </a:tblGrid>
              <a:tr h="707770">
                <a:tc gridSpan="2">
                  <a:txBody>
                    <a:bodyPr/>
                    <a:lstStyle/>
                    <a:p>
                      <a:pPr algn="ctr"/>
                      <a:r>
                        <a:rPr lang="fr-FR" sz="2800" dirty="0">
                          <a:latin typeface="Arial" panose="020B0604020202020204" pitchFamily="34" charset="0"/>
                          <a:cs typeface="Arial" panose="020B0604020202020204" pitchFamily="34" charset="0"/>
                        </a:rPr>
                        <a:t>Changement d’ échelle si passage de la RGB à l’</a:t>
                      </a:r>
                      <a:r>
                        <a:rPr lang="fr-FR" sz="2800" dirty="0" err="1">
                          <a:latin typeface="Arial" panose="020B0604020202020204" pitchFamily="34" charset="0"/>
                          <a:cs typeface="Arial" panose="020B0604020202020204" pitchFamily="34" charset="0"/>
                        </a:rPr>
                        <a:t>Ific</a:t>
                      </a:r>
                      <a:endParaRPr lang="fr-BE" sz="2800" dirty="0">
                        <a:latin typeface="Arial" panose="020B0604020202020204" pitchFamily="34" charset="0"/>
                        <a:cs typeface="Arial" panose="020B0604020202020204" pitchFamily="34" charset="0"/>
                      </a:endParaRPr>
                    </a:p>
                  </a:txBody>
                  <a:tcPr/>
                </a:tc>
                <a:tc hMerge="1">
                  <a:txBody>
                    <a:bodyPr/>
                    <a:lstStyle/>
                    <a:p>
                      <a:endParaRPr lang="fr-BE" dirty="0"/>
                    </a:p>
                  </a:txBody>
                  <a:tcPr/>
                </a:tc>
                <a:extLst>
                  <a:ext uri="{0D108BD9-81ED-4DB2-BD59-A6C34878D82A}">
                    <a16:rowId xmlns:a16="http://schemas.microsoft.com/office/drawing/2014/main" val="455490579"/>
                  </a:ext>
                </a:extLst>
              </a:tr>
              <a:tr h="707770">
                <a:tc rowSpan="2">
                  <a:txBody>
                    <a:bodyPr/>
                    <a:lstStyle/>
                    <a:p>
                      <a:r>
                        <a:rPr lang="fr-FR" sz="2800" dirty="0"/>
                        <a:t>Infi ou éducateur non bachelier (gradué)</a:t>
                      </a:r>
                      <a:endParaRPr lang="fr-BE" sz="2800" dirty="0"/>
                    </a:p>
                  </a:txBody>
                  <a:tcPr/>
                </a:tc>
                <a:tc>
                  <a:txBody>
                    <a:bodyPr/>
                    <a:lstStyle/>
                    <a:p>
                      <a:pPr algn="r"/>
                      <a:r>
                        <a:rPr lang="fr-FR" sz="2800" dirty="0"/>
                        <a:t>D6/D7</a:t>
                      </a:r>
                      <a:endParaRPr lang="fr-BE" sz="2800" dirty="0"/>
                    </a:p>
                  </a:txBody>
                  <a:tcPr/>
                </a:tc>
                <a:extLst>
                  <a:ext uri="{0D108BD9-81ED-4DB2-BD59-A6C34878D82A}">
                    <a16:rowId xmlns:a16="http://schemas.microsoft.com/office/drawing/2014/main" val="1493887345"/>
                  </a:ext>
                </a:extLst>
              </a:tr>
              <a:tr h="707770">
                <a:tc vMerge="1">
                  <a:txBody>
                    <a:bodyPr/>
                    <a:lstStyle/>
                    <a:p>
                      <a:endParaRPr lang="fr-BE" dirty="0"/>
                    </a:p>
                  </a:txBody>
                  <a:tcPr/>
                </a:tc>
                <a:tc>
                  <a:txBody>
                    <a:bodyPr/>
                    <a:lstStyle/>
                    <a:p>
                      <a:pPr algn="r"/>
                      <a:r>
                        <a:rPr lang="fr-FR" sz="2800" dirty="0"/>
                        <a:t>14b</a:t>
                      </a:r>
                      <a:endParaRPr lang="fr-BE" sz="2800" dirty="0"/>
                    </a:p>
                  </a:txBody>
                  <a:tcPr/>
                </a:tc>
                <a:extLst>
                  <a:ext uri="{0D108BD9-81ED-4DB2-BD59-A6C34878D82A}">
                    <a16:rowId xmlns:a16="http://schemas.microsoft.com/office/drawing/2014/main" val="2897224027"/>
                  </a:ext>
                </a:extLst>
              </a:tr>
              <a:tr h="707770">
                <a:tc rowSpan="2">
                  <a:txBody>
                    <a:bodyPr/>
                    <a:lstStyle/>
                    <a:p>
                      <a:r>
                        <a:rPr lang="fr-FR" sz="2800" dirty="0"/>
                        <a:t>Bachelier (gradué)</a:t>
                      </a:r>
                    </a:p>
                    <a:p>
                      <a:r>
                        <a:rPr lang="fr-FR" sz="2800" dirty="0"/>
                        <a:t>Infi, ergo, logo, éduc, </a:t>
                      </a:r>
                    </a:p>
                    <a:p>
                      <a:r>
                        <a:rPr lang="fr-FR" sz="2800" dirty="0"/>
                        <a:t>diététicien, travailleur social</a:t>
                      </a:r>
                      <a:endParaRPr lang="fr-BE" sz="2800" dirty="0"/>
                    </a:p>
                  </a:txBody>
                  <a:tcPr/>
                </a:tc>
                <a:tc>
                  <a:txBody>
                    <a:bodyPr/>
                    <a:lstStyle/>
                    <a:p>
                      <a:pPr algn="r"/>
                      <a:r>
                        <a:rPr lang="fr-FR" sz="2800" dirty="0"/>
                        <a:t>B1/B2/B3</a:t>
                      </a:r>
                      <a:endParaRPr lang="fr-BE" sz="2800" dirty="0"/>
                    </a:p>
                  </a:txBody>
                  <a:tcPr/>
                </a:tc>
                <a:extLst>
                  <a:ext uri="{0D108BD9-81ED-4DB2-BD59-A6C34878D82A}">
                    <a16:rowId xmlns:a16="http://schemas.microsoft.com/office/drawing/2014/main" val="2034764373"/>
                  </a:ext>
                </a:extLst>
              </a:tr>
              <a:tr h="707770">
                <a:tc vMerge="1">
                  <a:txBody>
                    <a:bodyPr/>
                    <a:lstStyle/>
                    <a:p>
                      <a:endParaRPr lang="fr-BE" dirty="0"/>
                    </a:p>
                  </a:txBody>
                  <a:tcPr/>
                </a:tc>
                <a:tc>
                  <a:txBody>
                    <a:bodyPr/>
                    <a:lstStyle/>
                    <a:p>
                      <a:pPr algn="r"/>
                      <a:r>
                        <a:rPr lang="fr-FR" sz="2800" dirty="0"/>
                        <a:t>14</a:t>
                      </a:r>
                      <a:endParaRPr lang="fr-BE" sz="2800" dirty="0"/>
                    </a:p>
                  </a:txBody>
                  <a:tcPr/>
                </a:tc>
                <a:extLst>
                  <a:ext uri="{0D108BD9-81ED-4DB2-BD59-A6C34878D82A}">
                    <a16:rowId xmlns:a16="http://schemas.microsoft.com/office/drawing/2014/main" val="441893716"/>
                  </a:ext>
                </a:extLst>
              </a:tr>
              <a:tr h="707770">
                <a:tc rowSpan="2">
                  <a:txBody>
                    <a:bodyPr/>
                    <a:lstStyle/>
                    <a:p>
                      <a:r>
                        <a:rPr lang="fr-FR" sz="2800" dirty="0"/>
                        <a:t>Kinésithérapeute</a:t>
                      </a:r>
                    </a:p>
                    <a:p>
                      <a:r>
                        <a:rPr lang="fr-FR" sz="2800" dirty="0"/>
                        <a:t>Référent trouble cognitif</a:t>
                      </a:r>
                    </a:p>
                    <a:p>
                      <a:r>
                        <a:rPr lang="fr-FR" sz="2800" dirty="0"/>
                        <a:t>(nb : kiné - formation universitaire = norme)</a:t>
                      </a:r>
                      <a:endParaRPr lang="fr-BE" sz="2800" dirty="0"/>
                    </a:p>
                  </a:txBody>
                  <a:tcPr/>
                </a:tc>
                <a:tc>
                  <a:txBody>
                    <a:bodyPr/>
                    <a:lstStyle/>
                    <a:p>
                      <a:pPr algn="r"/>
                      <a:r>
                        <a:rPr lang="fr-FR" sz="2800" dirty="0"/>
                        <a:t>B1/B2/B3</a:t>
                      </a:r>
                      <a:endParaRPr lang="fr-BE" sz="2800" dirty="0"/>
                    </a:p>
                  </a:txBody>
                  <a:tcPr/>
                </a:tc>
                <a:extLst>
                  <a:ext uri="{0D108BD9-81ED-4DB2-BD59-A6C34878D82A}">
                    <a16:rowId xmlns:a16="http://schemas.microsoft.com/office/drawing/2014/main" val="1459691620"/>
                  </a:ext>
                </a:extLst>
              </a:tr>
              <a:tr h="707770">
                <a:tc vMerge="1">
                  <a:txBody>
                    <a:bodyPr/>
                    <a:lstStyle/>
                    <a:p>
                      <a:endParaRPr lang="fr-BE" dirty="0"/>
                    </a:p>
                  </a:txBody>
                  <a:tcPr/>
                </a:tc>
                <a:tc>
                  <a:txBody>
                    <a:bodyPr/>
                    <a:lstStyle/>
                    <a:p>
                      <a:pPr algn="r"/>
                      <a:r>
                        <a:rPr lang="fr-FR" sz="2800" dirty="0"/>
                        <a:t>15</a:t>
                      </a:r>
                      <a:endParaRPr lang="fr-BE" sz="2800" dirty="0"/>
                    </a:p>
                  </a:txBody>
                  <a:tcPr/>
                </a:tc>
                <a:extLst>
                  <a:ext uri="{0D108BD9-81ED-4DB2-BD59-A6C34878D82A}">
                    <a16:rowId xmlns:a16="http://schemas.microsoft.com/office/drawing/2014/main" val="1904501142"/>
                  </a:ext>
                </a:extLst>
              </a:tr>
            </a:tbl>
          </a:graphicData>
        </a:graphic>
      </p:graphicFrame>
    </p:spTree>
    <p:extLst>
      <p:ext uri="{BB962C8B-B14F-4D97-AF65-F5344CB8AC3E}">
        <p14:creationId xmlns:p14="http://schemas.microsoft.com/office/powerpoint/2010/main" val="3172835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Pour le seul personnel de soins,</a:t>
            </a:r>
            <a:br>
              <a:rPr lang="fr-FR" dirty="0">
                <a:solidFill>
                  <a:srgbClr val="A31668"/>
                </a:solidFill>
              </a:rPr>
            </a:br>
            <a:r>
              <a:rPr lang="fr-FR" dirty="0">
                <a:solidFill>
                  <a:srgbClr val="A31668"/>
                </a:solidFill>
              </a:rPr>
              <a:t>hormis les exceptions</a:t>
            </a:r>
            <a:br>
              <a:rPr lang="fr-FR" dirty="0">
                <a:solidFill>
                  <a:srgbClr val="A31668"/>
                </a:solidFill>
              </a:rPr>
            </a:b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a:bodyPr>
          <a:lstStyle/>
          <a:p>
            <a:pPr marL="0" indent="0">
              <a:buNone/>
            </a:pPr>
            <a:endParaRPr lang="fr-BE" dirty="0"/>
          </a:p>
          <a:p>
            <a:endParaRPr lang="fr-BE" dirty="0"/>
          </a:p>
          <a:p>
            <a:endParaRPr lang="fr-BE" dirty="0"/>
          </a:p>
        </p:txBody>
      </p:sp>
      <p:graphicFrame>
        <p:nvGraphicFramePr>
          <p:cNvPr id="4" name="Tableau 4">
            <a:extLst>
              <a:ext uri="{FF2B5EF4-FFF2-40B4-BE49-F238E27FC236}">
                <a16:creationId xmlns:a16="http://schemas.microsoft.com/office/drawing/2014/main" id="{295F7521-9916-0230-6C98-8B5C746A2483}"/>
              </a:ext>
            </a:extLst>
          </p:cNvPr>
          <p:cNvGraphicFramePr>
            <a:graphicFrameLocks noGrp="1"/>
          </p:cNvGraphicFramePr>
          <p:nvPr>
            <p:custDataLst>
              <p:tags r:id="rId3"/>
            </p:custDataLst>
            <p:extLst>
              <p:ext uri="{D42A27DB-BD31-4B8C-83A1-F6EECF244321}">
                <p14:modId xmlns:p14="http://schemas.microsoft.com/office/powerpoint/2010/main" val="1577238203"/>
              </p:ext>
            </p:extLst>
          </p:nvPr>
        </p:nvGraphicFramePr>
        <p:xfrm>
          <a:off x="1460316" y="1438015"/>
          <a:ext cx="9228842" cy="2831080"/>
        </p:xfrm>
        <a:graphic>
          <a:graphicData uri="http://schemas.openxmlformats.org/drawingml/2006/table">
            <a:tbl>
              <a:tblPr firstRow="1" bandRow="1">
                <a:tableStyleId>{5C22544A-7EE6-4342-B048-85BDC9FD1C3A}</a:tableStyleId>
              </a:tblPr>
              <a:tblGrid>
                <a:gridCol w="7316039">
                  <a:extLst>
                    <a:ext uri="{9D8B030D-6E8A-4147-A177-3AD203B41FA5}">
                      <a16:colId xmlns:a16="http://schemas.microsoft.com/office/drawing/2014/main" val="2959782296"/>
                    </a:ext>
                  </a:extLst>
                </a:gridCol>
                <a:gridCol w="1912803">
                  <a:extLst>
                    <a:ext uri="{9D8B030D-6E8A-4147-A177-3AD203B41FA5}">
                      <a16:colId xmlns:a16="http://schemas.microsoft.com/office/drawing/2014/main" val="3005287616"/>
                    </a:ext>
                  </a:extLst>
                </a:gridCol>
              </a:tblGrid>
              <a:tr h="707770">
                <a:tc gridSpan="2">
                  <a:txBody>
                    <a:bodyPr/>
                    <a:lstStyle/>
                    <a:p>
                      <a:pPr algn="ctr"/>
                      <a:r>
                        <a:rPr lang="fr-FR" sz="2800" dirty="0">
                          <a:latin typeface="Arial" panose="020B0604020202020204" pitchFamily="34" charset="0"/>
                          <a:cs typeface="Arial" panose="020B0604020202020204" pitchFamily="34" charset="0"/>
                        </a:rPr>
                        <a:t>Changement d’ échelle si passage de la RGB à l’</a:t>
                      </a:r>
                      <a:r>
                        <a:rPr lang="fr-FR" sz="2800" dirty="0" err="1">
                          <a:latin typeface="Arial" panose="020B0604020202020204" pitchFamily="34" charset="0"/>
                          <a:cs typeface="Arial" panose="020B0604020202020204" pitchFamily="34" charset="0"/>
                        </a:rPr>
                        <a:t>Ific</a:t>
                      </a:r>
                      <a:endParaRPr lang="fr-BE" sz="2800" dirty="0">
                        <a:latin typeface="Arial" panose="020B0604020202020204" pitchFamily="34" charset="0"/>
                        <a:cs typeface="Arial" panose="020B0604020202020204" pitchFamily="34" charset="0"/>
                      </a:endParaRPr>
                    </a:p>
                  </a:txBody>
                  <a:tcPr/>
                </a:tc>
                <a:tc hMerge="1">
                  <a:txBody>
                    <a:bodyPr/>
                    <a:lstStyle/>
                    <a:p>
                      <a:endParaRPr lang="fr-BE" dirty="0"/>
                    </a:p>
                  </a:txBody>
                  <a:tcPr/>
                </a:tc>
                <a:extLst>
                  <a:ext uri="{0D108BD9-81ED-4DB2-BD59-A6C34878D82A}">
                    <a16:rowId xmlns:a16="http://schemas.microsoft.com/office/drawing/2014/main" val="455490579"/>
                  </a:ext>
                </a:extLst>
              </a:tr>
              <a:tr h="707770">
                <a:tc>
                  <a:txBody>
                    <a:bodyPr/>
                    <a:lstStyle/>
                    <a:p>
                      <a:r>
                        <a:rPr lang="fr-FR" sz="2800" dirty="0"/>
                        <a:t>Infi chef MR pure (nb : peu de cas)</a:t>
                      </a:r>
                      <a:endParaRPr lang="fr-BE" sz="2800" dirty="0"/>
                    </a:p>
                  </a:txBody>
                  <a:tcPr/>
                </a:tc>
                <a:tc>
                  <a:txBody>
                    <a:bodyPr/>
                    <a:lstStyle/>
                    <a:p>
                      <a:pPr algn="r"/>
                      <a:r>
                        <a:rPr lang="fr-FR" sz="2800" dirty="0"/>
                        <a:t>B4</a:t>
                      </a:r>
                      <a:endParaRPr lang="fr-BE" sz="2800" dirty="0"/>
                    </a:p>
                  </a:txBody>
                  <a:tcPr/>
                </a:tc>
                <a:extLst>
                  <a:ext uri="{0D108BD9-81ED-4DB2-BD59-A6C34878D82A}">
                    <a16:rowId xmlns:a16="http://schemas.microsoft.com/office/drawing/2014/main" val="2309407709"/>
                  </a:ext>
                </a:extLst>
              </a:tr>
              <a:tr h="707770">
                <a:tc>
                  <a:txBody>
                    <a:bodyPr/>
                    <a:lstStyle/>
                    <a:p>
                      <a:r>
                        <a:rPr lang="fr-FR" sz="2800" dirty="0"/>
                        <a:t>Infi chef MRS</a:t>
                      </a:r>
                      <a:endParaRPr lang="fr-BE" sz="2800" dirty="0"/>
                    </a:p>
                  </a:txBody>
                  <a:tcPr/>
                </a:tc>
                <a:tc>
                  <a:txBody>
                    <a:bodyPr/>
                    <a:lstStyle/>
                    <a:p>
                      <a:pPr algn="r"/>
                      <a:r>
                        <a:rPr lang="fr-FR" sz="2800" dirty="0"/>
                        <a:t>B4.1</a:t>
                      </a:r>
                      <a:endParaRPr lang="fr-BE" sz="2800" dirty="0"/>
                    </a:p>
                  </a:txBody>
                  <a:tcPr/>
                </a:tc>
                <a:extLst>
                  <a:ext uri="{0D108BD9-81ED-4DB2-BD59-A6C34878D82A}">
                    <a16:rowId xmlns:a16="http://schemas.microsoft.com/office/drawing/2014/main" val="1658836975"/>
                  </a:ext>
                </a:extLst>
              </a:tr>
              <a:tr h="707770">
                <a:tc>
                  <a:txBody>
                    <a:bodyPr/>
                    <a:lstStyle/>
                    <a:p>
                      <a:r>
                        <a:rPr lang="fr-FR" sz="2800" dirty="0"/>
                        <a:t>Infi chef MR pure ou MRS</a:t>
                      </a:r>
                      <a:endParaRPr lang="fr-BE" sz="2800" dirty="0"/>
                    </a:p>
                  </a:txBody>
                  <a:tcPr/>
                </a:tc>
                <a:tc>
                  <a:txBody>
                    <a:bodyPr/>
                    <a:lstStyle/>
                    <a:p>
                      <a:pPr algn="r"/>
                      <a:r>
                        <a:rPr lang="fr-FR" sz="2800" dirty="0"/>
                        <a:t>17</a:t>
                      </a:r>
                      <a:endParaRPr lang="fr-BE" sz="2800" dirty="0"/>
                    </a:p>
                  </a:txBody>
                  <a:tcPr/>
                </a:tc>
                <a:extLst>
                  <a:ext uri="{0D108BD9-81ED-4DB2-BD59-A6C34878D82A}">
                    <a16:rowId xmlns:a16="http://schemas.microsoft.com/office/drawing/2014/main" val="3393698034"/>
                  </a:ext>
                </a:extLst>
              </a:tr>
            </a:tbl>
          </a:graphicData>
        </a:graphic>
      </p:graphicFrame>
    </p:spTree>
    <p:extLst>
      <p:ext uri="{BB962C8B-B14F-4D97-AF65-F5344CB8AC3E}">
        <p14:creationId xmlns:p14="http://schemas.microsoft.com/office/powerpoint/2010/main" val="13774447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923827" y="385829"/>
            <a:ext cx="10301821" cy="1478482"/>
          </a:xfrm>
        </p:spPr>
        <p:txBody>
          <a:bodyPr/>
          <a:lstStyle/>
          <a:p>
            <a:r>
              <a:rPr lang="fr-FR" dirty="0">
                <a:solidFill>
                  <a:srgbClr val="A31668"/>
                </a:solidFill>
              </a:rPr>
              <a:t>Exception au principe de la fonction</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16936" y="2120832"/>
            <a:ext cx="10954853" cy="4737167"/>
          </a:xfrm>
        </p:spPr>
        <p:txBody>
          <a:bodyPr/>
          <a:lstStyle/>
          <a:p>
            <a:r>
              <a:rPr lang="fr-FR" dirty="0"/>
              <a:t>Dans la catégorie de fonction 14, un barème </a:t>
            </a:r>
            <a:r>
              <a:rPr lang="fr-FR" dirty="0" err="1"/>
              <a:t>Ific</a:t>
            </a:r>
            <a:r>
              <a:rPr lang="fr-FR" dirty="0"/>
              <a:t> différencié est déterminé pour les fonctions d’</a:t>
            </a:r>
            <a:r>
              <a:rPr lang="fr-FR" b="1" dirty="0"/>
              <a:t>infirmier et d’éducateur </a:t>
            </a:r>
            <a:r>
              <a:rPr lang="fr-FR" dirty="0"/>
              <a:t>:</a:t>
            </a:r>
          </a:p>
          <a:p>
            <a:pPr marL="0" indent="0">
              <a:buNone/>
            </a:pPr>
            <a:r>
              <a:rPr lang="fr-FR" dirty="0"/>
              <a:t>- </a:t>
            </a:r>
            <a:r>
              <a:rPr lang="fr-FR" b="1" dirty="0"/>
              <a:t>14</a:t>
            </a:r>
            <a:r>
              <a:rPr lang="fr-FR" dirty="0"/>
              <a:t>    pour ceux ayant un niveau de formation de </a:t>
            </a:r>
            <a:r>
              <a:rPr lang="fr-FR" b="1" dirty="0"/>
              <a:t>bachelier</a:t>
            </a:r>
            <a:r>
              <a:rPr lang="fr-FR" dirty="0"/>
              <a:t> ;</a:t>
            </a:r>
          </a:p>
          <a:p>
            <a:pPr>
              <a:buFontTx/>
              <a:buChar char="-"/>
            </a:pPr>
            <a:r>
              <a:rPr lang="fr-FR" b="1" dirty="0"/>
              <a:t>14B</a:t>
            </a:r>
            <a:r>
              <a:rPr lang="fr-FR" dirty="0"/>
              <a:t> pour ceux ayant un niveau de formation </a:t>
            </a:r>
            <a:r>
              <a:rPr lang="fr-FR" b="1" dirty="0"/>
              <a:t>inférieur au niveau </a:t>
            </a:r>
          </a:p>
          <a:p>
            <a:pPr marL="0" indent="0">
              <a:buNone/>
            </a:pPr>
            <a:r>
              <a:rPr lang="fr-FR" b="1" dirty="0"/>
              <a:t>  de bachelier</a:t>
            </a:r>
          </a:p>
          <a:p>
            <a:endParaRPr lang="fr-FR" dirty="0"/>
          </a:p>
          <a:p>
            <a:endParaRPr lang="fr-FR" dirty="0"/>
          </a:p>
          <a:p>
            <a:endParaRPr lang="fr-BE" dirty="0"/>
          </a:p>
        </p:txBody>
      </p:sp>
    </p:spTree>
    <p:extLst>
      <p:ext uri="{BB962C8B-B14F-4D97-AF65-F5344CB8AC3E}">
        <p14:creationId xmlns:p14="http://schemas.microsoft.com/office/powerpoint/2010/main" val="2590733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945089" y="110526"/>
            <a:ext cx="10301821" cy="1325563"/>
          </a:xfrm>
        </p:spPr>
        <p:txBody>
          <a:bodyPr/>
          <a:lstStyle/>
          <a:p>
            <a:r>
              <a:rPr lang="fr-FR" dirty="0">
                <a:solidFill>
                  <a:srgbClr val="A31668"/>
                </a:solidFill>
              </a:rPr>
              <a:t>Cadre pour la présentation</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798990" y="1544716"/>
            <a:ext cx="10554810" cy="5007004"/>
          </a:xfrm>
        </p:spPr>
        <p:txBody>
          <a:bodyPr>
            <a:normAutofit lnSpcReduction="10000"/>
          </a:bodyPr>
          <a:lstStyle/>
          <a:p>
            <a:r>
              <a:rPr lang="fr-FR" dirty="0"/>
              <a:t>L’application de l’</a:t>
            </a:r>
            <a:r>
              <a:rPr lang="fr-FR" dirty="0" err="1"/>
              <a:t>Ific</a:t>
            </a:r>
            <a:r>
              <a:rPr lang="fr-FR" dirty="0"/>
              <a:t> est complexe</a:t>
            </a:r>
          </a:p>
          <a:p>
            <a:pPr marL="0" indent="0">
              <a:buNone/>
            </a:pPr>
            <a:r>
              <a:rPr lang="fr-FR" dirty="0"/>
              <a:t>   </a:t>
            </a:r>
          </a:p>
          <a:p>
            <a:r>
              <a:rPr lang="fr-FR" dirty="0"/>
              <a:t>La mise en œuvre de l’</a:t>
            </a:r>
            <a:r>
              <a:rPr lang="fr-FR" dirty="0" err="1"/>
              <a:t>Ific</a:t>
            </a:r>
            <a:r>
              <a:rPr lang="fr-FR" dirty="0"/>
              <a:t> suscite de légitimes interrogations.</a:t>
            </a:r>
          </a:p>
          <a:p>
            <a:pPr marL="0" indent="0">
              <a:buNone/>
            </a:pPr>
            <a:r>
              <a:rPr lang="fr-FR" dirty="0"/>
              <a:t>  Toutes ne sont pas répondues</a:t>
            </a:r>
          </a:p>
          <a:p>
            <a:endParaRPr lang="fr-FR" dirty="0"/>
          </a:p>
          <a:p>
            <a:r>
              <a:rPr lang="fr-FR" dirty="0"/>
              <a:t>La présentation </a:t>
            </a:r>
            <a:r>
              <a:rPr lang="fr-FR"/>
              <a:t>fait 83 </a:t>
            </a:r>
            <a:r>
              <a:rPr lang="fr-FR" dirty="0"/>
              <a:t>slides -  +/-1 heure</a:t>
            </a:r>
          </a:p>
          <a:p>
            <a:pPr marL="0" indent="0">
              <a:buNone/>
            </a:pPr>
            <a:endParaRPr lang="fr-FR" dirty="0"/>
          </a:p>
          <a:p>
            <a:r>
              <a:rPr lang="fr-FR" dirty="0"/>
              <a:t>Des éléments de réponse sont dans la présentation.</a:t>
            </a:r>
          </a:p>
          <a:p>
            <a:pPr marL="0" indent="0">
              <a:buNone/>
            </a:pPr>
            <a:r>
              <a:rPr lang="fr-BE" dirty="0"/>
              <a:t>  Les questions seront prises après la présentation - +/-1 heure</a:t>
            </a:r>
          </a:p>
          <a:p>
            <a:pPr marL="0" indent="0">
              <a:buNone/>
            </a:pPr>
            <a:r>
              <a:rPr lang="fr-BE" dirty="0"/>
              <a:t>  Via le Chat</a:t>
            </a:r>
          </a:p>
        </p:txBody>
      </p:sp>
    </p:spTree>
    <p:extLst>
      <p:ext uri="{BB962C8B-B14F-4D97-AF65-F5344CB8AC3E}">
        <p14:creationId xmlns:p14="http://schemas.microsoft.com/office/powerpoint/2010/main" val="33979211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Pourquoi le gel?</a:t>
            </a:r>
            <a:br>
              <a:rPr lang="fr-FR" dirty="0">
                <a:solidFill>
                  <a:srgbClr val="A31668"/>
                </a:solidFill>
              </a:rPr>
            </a:br>
            <a:r>
              <a:rPr lang="fr-FR" dirty="0">
                <a:solidFill>
                  <a:srgbClr val="A31668"/>
                </a:solidFill>
              </a:rPr>
              <a:t> </a:t>
            </a:r>
            <a:r>
              <a:rPr lang="fr-FR" dirty="0" err="1">
                <a:solidFill>
                  <a:srgbClr val="A31668"/>
                </a:solidFill>
              </a:rPr>
              <a:t>Ific</a:t>
            </a:r>
            <a:r>
              <a:rPr lang="fr-FR" dirty="0">
                <a:solidFill>
                  <a:srgbClr val="A31668"/>
                </a:solidFill>
              </a:rPr>
              <a:t> pas toujours avantageux </a:t>
            </a:r>
            <a:br>
              <a:rPr lang="fr-FR" dirty="0">
                <a:solidFill>
                  <a:srgbClr val="A31668"/>
                </a:solidFill>
              </a:rPr>
            </a:br>
            <a:r>
              <a:rPr lang="fr-FR" dirty="0">
                <a:solidFill>
                  <a:srgbClr val="A31668"/>
                </a:solidFill>
              </a:rPr>
              <a:t>par rapport à la RGB</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16937" y="2120832"/>
            <a:ext cx="10515600" cy="4737167"/>
          </a:xfrm>
        </p:spPr>
        <p:txBody>
          <a:bodyPr/>
          <a:lstStyle/>
          <a:p>
            <a:r>
              <a:rPr lang="fr-FR" dirty="0"/>
              <a:t>Aides soignants (23 %), psychologues (7 %): </a:t>
            </a:r>
          </a:p>
          <a:p>
            <a:pPr marL="0" indent="0">
              <a:buNone/>
            </a:pPr>
            <a:r>
              <a:rPr lang="fr-FR" dirty="0"/>
              <a:t>   intérêt global d’appliquer minoritaire</a:t>
            </a:r>
          </a:p>
          <a:p>
            <a:endParaRPr lang="fr-FR" sz="2000" dirty="0"/>
          </a:p>
          <a:p>
            <a:r>
              <a:rPr lang="fr-FR" dirty="0"/>
              <a:t> Hôtellerie, logistique, technique (32,4 %) : </a:t>
            </a:r>
          </a:p>
          <a:p>
            <a:pPr marL="0" indent="0">
              <a:buNone/>
            </a:pPr>
            <a:r>
              <a:rPr lang="fr-FR" dirty="0"/>
              <a:t>    intérêt global d’appliquer minoritaire </a:t>
            </a:r>
          </a:p>
          <a:p>
            <a:endParaRPr lang="fr-FR" sz="2000" dirty="0"/>
          </a:p>
          <a:p>
            <a:r>
              <a:rPr lang="fr-FR" dirty="0"/>
              <a:t>Administratif (53,3 %):</a:t>
            </a:r>
          </a:p>
          <a:p>
            <a:pPr marL="0" indent="0">
              <a:buNone/>
            </a:pPr>
            <a:r>
              <a:rPr lang="fr-FR" dirty="0"/>
              <a:t>  intérêt global d’appliquer est « partagé »</a:t>
            </a:r>
          </a:p>
          <a:p>
            <a:pPr marL="0" indent="0">
              <a:buNone/>
            </a:pPr>
            <a:r>
              <a:rPr lang="fr-FR" dirty="0"/>
              <a:t>         !!! </a:t>
            </a:r>
            <a:r>
              <a:rPr lang="fr-FR" b="1" dirty="0"/>
              <a:t>Chiffres liés à la pyramide des âges </a:t>
            </a:r>
            <a:r>
              <a:rPr lang="fr-FR" b="1" dirty="0">
                <a:sym typeface="Wingdings" panose="05000000000000000000" pitchFamily="2" charset="2"/>
              </a:rPr>
              <a:t></a:t>
            </a:r>
            <a:r>
              <a:rPr lang="fr-FR" b="1" dirty="0"/>
              <a:t> vont évoluer</a:t>
            </a:r>
            <a:endParaRPr lang="fr-BE" b="1" dirty="0"/>
          </a:p>
        </p:txBody>
      </p:sp>
    </p:spTree>
    <p:extLst>
      <p:ext uri="{BB962C8B-B14F-4D97-AF65-F5344CB8AC3E}">
        <p14:creationId xmlns:p14="http://schemas.microsoft.com/office/powerpoint/2010/main" val="65320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Pourquoi le gel?</a:t>
            </a:r>
            <a:br>
              <a:rPr lang="fr-FR" dirty="0">
                <a:solidFill>
                  <a:srgbClr val="A31668"/>
                </a:solidFill>
              </a:rPr>
            </a:br>
            <a:r>
              <a:rPr lang="fr-FR" dirty="0">
                <a:solidFill>
                  <a:srgbClr val="A31668"/>
                </a:solidFill>
              </a:rPr>
              <a:t> </a:t>
            </a:r>
            <a:r>
              <a:rPr lang="fr-FR" dirty="0" err="1">
                <a:solidFill>
                  <a:srgbClr val="A31668"/>
                </a:solidFill>
              </a:rPr>
              <a:t>Ific</a:t>
            </a:r>
            <a:r>
              <a:rPr lang="fr-FR" dirty="0">
                <a:solidFill>
                  <a:srgbClr val="A31668"/>
                </a:solidFill>
              </a:rPr>
              <a:t> pas toujours avantageux </a:t>
            </a:r>
            <a:br>
              <a:rPr lang="fr-FR" dirty="0">
                <a:solidFill>
                  <a:srgbClr val="A31668"/>
                </a:solidFill>
              </a:rPr>
            </a:br>
            <a:r>
              <a:rPr lang="fr-FR" dirty="0">
                <a:solidFill>
                  <a:srgbClr val="A31668"/>
                </a:solidFill>
              </a:rPr>
              <a:t>par rapport à la RGB</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16937" y="2120832"/>
            <a:ext cx="10515600" cy="4737167"/>
          </a:xfrm>
        </p:spPr>
        <p:txBody>
          <a:bodyPr/>
          <a:lstStyle/>
          <a:p>
            <a:endParaRPr lang="fr-FR" dirty="0"/>
          </a:p>
          <a:p>
            <a:r>
              <a:rPr lang="fr-FR" dirty="0"/>
              <a:t>Les syndicats craignent un ajustement vers le bas</a:t>
            </a:r>
          </a:p>
          <a:p>
            <a:endParaRPr lang="fr-FR" dirty="0"/>
          </a:p>
          <a:p>
            <a:endParaRPr lang="fr-BE" dirty="0"/>
          </a:p>
        </p:txBody>
      </p:sp>
    </p:spTree>
    <p:extLst>
      <p:ext uri="{BB962C8B-B14F-4D97-AF65-F5344CB8AC3E}">
        <p14:creationId xmlns:p14="http://schemas.microsoft.com/office/powerpoint/2010/main" val="26815128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266331" y="385829"/>
            <a:ext cx="11469950" cy="1325563"/>
          </a:xfrm>
        </p:spPr>
        <p:txBody>
          <a:bodyPr/>
          <a:lstStyle/>
          <a:p>
            <a:r>
              <a:rPr lang="fr-FR" dirty="0">
                <a:solidFill>
                  <a:srgbClr val="A31668"/>
                </a:solidFill>
              </a:rPr>
              <a:t>Accord février 2023</a:t>
            </a:r>
            <a:br>
              <a:rPr lang="fr-FR" dirty="0">
                <a:solidFill>
                  <a:srgbClr val="A31668"/>
                </a:solidFill>
              </a:rPr>
            </a:br>
            <a:r>
              <a:rPr lang="fr-FR" dirty="0">
                <a:solidFill>
                  <a:srgbClr val="A31668"/>
                </a:solidFill>
              </a:rPr>
              <a:t>Gel de l’activation - Pourquoi une exception?</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lstStyle/>
          <a:p>
            <a:pPr marL="0" indent="0">
              <a:buNone/>
            </a:pPr>
            <a:endParaRPr lang="fr-FR" dirty="0"/>
          </a:p>
          <a:p>
            <a:pPr marL="0" indent="0">
              <a:buNone/>
            </a:pPr>
            <a:r>
              <a:rPr lang="fr-BE" dirty="0"/>
              <a:t>Hôpitaux appliquent déjà l’</a:t>
            </a:r>
            <a:r>
              <a:rPr lang="fr-BE" dirty="0" err="1"/>
              <a:t>Ific</a:t>
            </a:r>
            <a:r>
              <a:rPr lang="fr-BE" dirty="0"/>
              <a:t> de façon globale</a:t>
            </a:r>
          </a:p>
          <a:p>
            <a:pPr marL="0" indent="0">
              <a:buNone/>
            </a:pPr>
            <a:r>
              <a:rPr lang="fr-BE" dirty="0"/>
              <a:t>Eviter discordance personnel hôpital - personnel MR-S</a:t>
            </a:r>
          </a:p>
          <a:p>
            <a:pPr marL="0" indent="0">
              <a:buNone/>
            </a:pPr>
            <a:endParaRPr lang="fr-BE" dirty="0"/>
          </a:p>
          <a:p>
            <a:pPr marL="0" indent="0">
              <a:buNone/>
            </a:pPr>
            <a:r>
              <a:rPr lang="fr-BE" dirty="0"/>
              <a:t>En hôpital public, </a:t>
            </a:r>
          </a:p>
          <a:p>
            <a:pPr marL="0" indent="0">
              <a:buNone/>
            </a:pPr>
            <a:r>
              <a:rPr lang="fr-BE" dirty="0"/>
              <a:t>la RGB a été appliquée </a:t>
            </a:r>
          </a:p>
          <a:p>
            <a:pPr marL="0" indent="0">
              <a:buNone/>
            </a:pPr>
            <a:r>
              <a:rPr lang="fr-BE" dirty="0"/>
              <a:t>avec coefficient réducteur en une série d’endroits</a:t>
            </a:r>
          </a:p>
          <a:p>
            <a:pPr marL="0" indent="0">
              <a:buNone/>
            </a:pPr>
            <a:r>
              <a:rPr lang="fr-BE" dirty="0">
                <a:sym typeface="Wingdings" panose="05000000000000000000" pitchFamily="2" charset="2"/>
              </a:rPr>
              <a:t></a:t>
            </a:r>
            <a:r>
              <a:rPr lang="fr-BE" dirty="0"/>
              <a:t> la majorité du personnel avait avantage à passer à l’</a:t>
            </a:r>
            <a:r>
              <a:rPr lang="fr-BE" dirty="0" err="1"/>
              <a:t>Ific</a:t>
            </a:r>
            <a:endParaRPr lang="fr-BE" dirty="0"/>
          </a:p>
        </p:txBody>
      </p:sp>
    </p:spTree>
    <p:extLst>
      <p:ext uri="{BB962C8B-B14F-4D97-AF65-F5344CB8AC3E}">
        <p14:creationId xmlns:p14="http://schemas.microsoft.com/office/powerpoint/2010/main" val="24666740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758384" y="192519"/>
            <a:ext cx="10675232" cy="1325563"/>
          </a:xfrm>
        </p:spPr>
        <p:txBody>
          <a:bodyPr/>
          <a:lstStyle/>
          <a:p>
            <a:r>
              <a:rPr lang="fr-FR" dirty="0">
                <a:solidFill>
                  <a:srgbClr val="A31668"/>
                </a:solidFill>
              </a:rPr>
              <a:t>Maintien RBG aux autres agents des MR-S</a:t>
            </a:r>
            <a:br>
              <a:rPr lang="fr-FR" dirty="0">
                <a:solidFill>
                  <a:srgbClr val="A31668"/>
                </a:solidFill>
              </a:rPr>
            </a:br>
            <a:r>
              <a:rPr lang="fr-FR" dirty="0">
                <a:solidFill>
                  <a:srgbClr val="A31668"/>
                </a:solidFill>
              </a:rPr>
              <a:t>Observations</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550417" y="1361074"/>
            <a:ext cx="11091166" cy="5304407"/>
          </a:xfrm>
        </p:spPr>
        <p:txBody>
          <a:bodyPr>
            <a:normAutofit/>
          </a:bodyPr>
          <a:lstStyle/>
          <a:p>
            <a:pPr marL="0" indent="0" algn="l">
              <a:buNone/>
            </a:pPr>
            <a:endParaRPr lang="fr-FR" b="1" dirty="0">
              <a:solidFill>
                <a:schemeClr val="accent1"/>
              </a:solidFill>
            </a:endParaRPr>
          </a:p>
          <a:p>
            <a:endParaRPr lang="fr-BE" dirty="0"/>
          </a:p>
        </p:txBody>
      </p:sp>
      <p:graphicFrame>
        <p:nvGraphicFramePr>
          <p:cNvPr id="4" name="Tableau 4">
            <a:extLst>
              <a:ext uri="{FF2B5EF4-FFF2-40B4-BE49-F238E27FC236}">
                <a16:creationId xmlns:a16="http://schemas.microsoft.com/office/drawing/2014/main" id="{267D5269-B73A-0295-16FA-2E52B9E1895E}"/>
              </a:ext>
            </a:extLst>
          </p:cNvPr>
          <p:cNvGraphicFramePr>
            <a:graphicFrameLocks noGrp="1"/>
          </p:cNvGraphicFramePr>
          <p:nvPr>
            <p:custDataLst>
              <p:tags r:id="rId3"/>
            </p:custDataLst>
            <p:extLst>
              <p:ext uri="{D42A27DB-BD31-4B8C-83A1-F6EECF244321}">
                <p14:modId xmlns:p14="http://schemas.microsoft.com/office/powerpoint/2010/main" val="5924086"/>
              </p:ext>
            </p:extLst>
          </p:nvPr>
        </p:nvGraphicFramePr>
        <p:xfrm>
          <a:off x="678237" y="1518082"/>
          <a:ext cx="11179467" cy="4863053"/>
        </p:xfrm>
        <a:graphic>
          <a:graphicData uri="http://schemas.openxmlformats.org/drawingml/2006/table">
            <a:tbl>
              <a:tblPr firstRow="1" bandRow="1">
                <a:tableStyleId>{5C22544A-7EE6-4342-B048-85BDC9FD1C3A}</a:tableStyleId>
              </a:tblPr>
              <a:tblGrid>
                <a:gridCol w="7077323">
                  <a:extLst>
                    <a:ext uri="{9D8B030D-6E8A-4147-A177-3AD203B41FA5}">
                      <a16:colId xmlns:a16="http://schemas.microsoft.com/office/drawing/2014/main" val="450715912"/>
                    </a:ext>
                  </a:extLst>
                </a:gridCol>
                <a:gridCol w="4102144">
                  <a:extLst>
                    <a:ext uri="{9D8B030D-6E8A-4147-A177-3AD203B41FA5}">
                      <a16:colId xmlns:a16="http://schemas.microsoft.com/office/drawing/2014/main" val="307194297"/>
                    </a:ext>
                  </a:extLst>
                </a:gridCol>
              </a:tblGrid>
              <a:tr h="4863053">
                <a:tc>
                  <a:txBody>
                    <a:bodyPr/>
                    <a:lstStyle/>
                    <a:p>
                      <a:pPr marL="0" indent="0" algn="l">
                        <a:buNone/>
                      </a:pPr>
                      <a:r>
                        <a:rPr lang="fr-FR" sz="2800" b="1" dirty="0">
                          <a:solidFill>
                            <a:schemeClr val="bg1"/>
                          </a:solidFill>
                        </a:rPr>
                        <a:t>Les +</a:t>
                      </a:r>
                    </a:p>
                    <a:p>
                      <a:pPr marL="0" indent="0" algn="l">
                        <a:buNone/>
                      </a:pPr>
                      <a:endParaRPr lang="fr-FR" b="1" i="0" dirty="0">
                        <a:solidFill>
                          <a:schemeClr val="bg1"/>
                        </a:solidFill>
                        <a:effectLst/>
                      </a:endParaRPr>
                    </a:p>
                    <a:p>
                      <a:pPr marL="342900" indent="-342900" algn="l">
                        <a:buFont typeface="Wingdings" panose="05000000000000000000" pitchFamily="2" charset="2"/>
                        <a:buChar char="§"/>
                      </a:pPr>
                      <a:r>
                        <a:rPr lang="fr-FR" sz="2400" b="0" i="0" dirty="0">
                          <a:solidFill>
                            <a:schemeClr val="bg1"/>
                          </a:solidFill>
                          <a:effectLst/>
                        </a:rPr>
                        <a:t>salaire souvent plus favorable au personnel. </a:t>
                      </a:r>
                    </a:p>
                    <a:p>
                      <a:pPr marL="354013" indent="0" algn="l">
                        <a:buNone/>
                      </a:pPr>
                      <a:r>
                        <a:rPr lang="fr-FR" sz="2400" dirty="0">
                          <a:solidFill>
                            <a:schemeClr val="bg1"/>
                          </a:solidFill>
                        </a:rPr>
                        <a:t>F</a:t>
                      </a:r>
                      <a:r>
                        <a:rPr lang="fr-FR" sz="2400" b="0" i="0" dirty="0">
                          <a:solidFill>
                            <a:schemeClr val="bg1"/>
                          </a:solidFill>
                          <a:effectLst/>
                        </a:rPr>
                        <a:t>acteur </a:t>
                      </a:r>
                      <a:r>
                        <a:rPr lang="fr-FR" sz="2400" b="1" dirty="0">
                          <a:solidFill>
                            <a:schemeClr val="bg1"/>
                          </a:solidFill>
                          <a:effectLst/>
                        </a:rPr>
                        <a:t>d’attractivité pour les aides-soignants</a:t>
                      </a:r>
                      <a:r>
                        <a:rPr lang="fr-FR" sz="2400" dirty="0">
                          <a:solidFill>
                            <a:schemeClr val="bg1"/>
                          </a:solidFill>
                          <a:effectLst/>
                        </a:rPr>
                        <a:t>,</a:t>
                      </a:r>
                    </a:p>
                    <a:p>
                      <a:pPr marL="354013" indent="0" algn="l">
                        <a:buNone/>
                      </a:pPr>
                      <a:r>
                        <a:rPr lang="fr-FR" sz="2400" dirty="0">
                          <a:solidFill>
                            <a:schemeClr val="bg1"/>
                          </a:solidFill>
                        </a:rPr>
                        <a:t> « P</a:t>
                      </a:r>
                      <a:r>
                        <a:rPr lang="fr-FR" sz="2400" b="0" i="0" dirty="0">
                          <a:solidFill>
                            <a:schemeClr val="bg1"/>
                          </a:solidFill>
                          <a:effectLst/>
                        </a:rPr>
                        <a:t>révient » des « </a:t>
                      </a:r>
                      <a:r>
                        <a:rPr lang="fr-FR" sz="2400" b="0" i="0" dirty="0" err="1">
                          <a:solidFill>
                            <a:schemeClr val="bg1"/>
                          </a:solidFill>
                          <a:effectLst/>
                        </a:rPr>
                        <a:t>working</a:t>
                      </a:r>
                      <a:r>
                        <a:rPr lang="fr-FR" sz="2400" b="0" i="0" dirty="0">
                          <a:solidFill>
                            <a:schemeClr val="bg1"/>
                          </a:solidFill>
                          <a:effectLst/>
                        </a:rPr>
                        <a:t> </a:t>
                      </a:r>
                      <a:r>
                        <a:rPr lang="fr-FR" sz="2400" b="0" i="0" dirty="0" err="1">
                          <a:solidFill>
                            <a:schemeClr val="bg1"/>
                          </a:solidFill>
                          <a:effectLst/>
                        </a:rPr>
                        <a:t>poors</a:t>
                      </a:r>
                      <a:r>
                        <a:rPr lang="fr-FR" sz="2400" b="0" i="0" dirty="0">
                          <a:solidFill>
                            <a:schemeClr val="bg1"/>
                          </a:solidFill>
                          <a:effectLst/>
                        </a:rPr>
                        <a:t> » - familles monoparentales</a:t>
                      </a:r>
                    </a:p>
                    <a:p>
                      <a:pPr marL="342900" indent="-342900">
                        <a:buFont typeface="Wingdings" panose="05000000000000000000" pitchFamily="2" charset="2"/>
                        <a:buChar char="§"/>
                      </a:pPr>
                      <a:r>
                        <a:rPr lang="fr-FR" sz="2400" b="0" i="0" dirty="0">
                          <a:solidFill>
                            <a:schemeClr val="bg1"/>
                          </a:solidFill>
                          <a:effectLst/>
                        </a:rPr>
                        <a:t>pas de distorsion entre services centraux en CPAS et MR-S pour des fonctions équivalentes particulièrement pour les administratifs  </a:t>
                      </a:r>
                      <a:r>
                        <a:rPr lang="fr-FR" sz="2400" dirty="0">
                          <a:solidFill>
                            <a:schemeClr val="bg1"/>
                          </a:solidFill>
                        </a:rPr>
                        <a:t>(« chevauchants »)</a:t>
                      </a:r>
                      <a:endParaRPr lang="fr-FR" sz="2400" b="0" i="0" dirty="0">
                        <a:solidFill>
                          <a:schemeClr val="bg1"/>
                        </a:solidFill>
                        <a:effectLst/>
                      </a:endParaRPr>
                    </a:p>
                    <a:p>
                      <a:pPr marL="342900" indent="-342900" algn="l">
                        <a:buFont typeface="Wingdings" panose="05000000000000000000" pitchFamily="2" charset="2"/>
                        <a:buChar char="§"/>
                      </a:pPr>
                      <a:r>
                        <a:rPr lang="fr-FR" sz="2400" b="0" i="0" dirty="0">
                          <a:solidFill>
                            <a:schemeClr val="bg1"/>
                          </a:solidFill>
                          <a:effectLst/>
                        </a:rPr>
                        <a:t>pas de problème de mobilité pour fonctions équivalentes</a:t>
                      </a:r>
                    </a:p>
                    <a:p>
                      <a:endParaRPr lang="fr-BE" dirty="0">
                        <a:solidFill>
                          <a:schemeClr val="bg1"/>
                        </a:solidFill>
                      </a:endParaRPr>
                    </a:p>
                  </a:txBody>
                  <a:tcPr/>
                </a:tc>
                <a:tc>
                  <a:txBody>
                    <a:bodyPr/>
                    <a:lstStyle/>
                    <a:p>
                      <a:pPr marL="0" indent="0" algn="l">
                        <a:buNone/>
                      </a:pPr>
                      <a:r>
                        <a:rPr lang="fr-FR" sz="2800" b="1" dirty="0">
                          <a:solidFill>
                            <a:schemeClr val="bg1"/>
                          </a:solidFill>
                        </a:rPr>
                        <a:t>Les –</a:t>
                      </a:r>
                    </a:p>
                    <a:p>
                      <a:pPr marL="0" indent="0" algn="l">
                        <a:buNone/>
                      </a:pPr>
                      <a:endParaRPr lang="fr-FR" b="1" dirty="0">
                        <a:solidFill>
                          <a:schemeClr val="bg1"/>
                        </a:solidFill>
                      </a:endParaRPr>
                    </a:p>
                    <a:p>
                      <a:pPr marL="342900" indent="-342900">
                        <a:buFont typeface="Wingdings" panose="05000000000000000000" pitchFamily="2" charset="2"/>
                        <a:buChar char="§"/>
                      </a:pPr>
                      <a:r>
                        <a:rPr lang="fr-FR" sz="2400" dirty="0">
                          <a:solidFill>
                            <a:schemeClr val="bg1"/>
                          </a:solidFill>
                        </a:rPr>
                        <a:t>accès aux compléments </a:t>
                      </a:r>
                      <a:r>
                        <a:rPr lang="fr-FR" sz="2400" dirty="0" err="1">
                          <a:solidFill>
                            <a:schemeClr val="bg1"/>
                          </a:solidFill>
                        </a:rPr>
                        <a:t>Ific</a:t>
                      </a:r>
                      <a:r>
                        <a:rPr lang="fr-FR" sz="2400" dirty="0">
                          <a:solidFill>
                            <a:schemeClr val="bg1"/>
                          </a:solidFill>
                        </a:rPr>
                        <a:t> à terme pour tout le personnel via la rotation</a:t>
                      </a:r>
                    </a:p>
                    <a:p>
                      <a:pPr marL="342900" indent="-342900" algn="l">
                        <a:buFont typeface="Wingdings" panose="05000000000000000000" pitchFamily="2" charset="2"/>
                        <a:buChar char="§"/>
                      </a:pPr>
                      <a:r>
                        <a:rPr lang="fr-FR" sz="2400" b="0" i="0" dirty="0">
                          <a:solidFill>
                            <a:schemeClr val="bg1"/>
                          </a:solidFill>
                          <a:effectLst/>
                        </a:rPr>
                        <a:t>diminution de la masse salariale à terme </a:t>
                      </a:r>
                    </a:p>
                    <a:p>
                      <a:endParaRPr lang="fr-BE" dirty="0">
                        <a:solidFill>
                          <a:schemeClr val="bg1"/>
                        </a:solidFill>
                      </a:endParaRPr>
                    </a:p>
                  </a:txBody>
                  <a:tcPr/>
                </a:tc>
                <a:extLst>
                  <a:ext uri="{0D108BD9-81ED-4DB2-BD59-A6C34878D82A}">
                    <a16:rowId xmlns:a16="http://schemas.microsoft.com/office/drawing/2014/main" val="2484007331"/>
                  </a:ext>
                </a:extLst>
              </a:tr>
            </a:tbl>
          </a:graphicData>
        </a:graphic>
      </p:graphicFrame>
    </p:spTree>
    <p:extLst>
      <p:ext uri="{BB962C8B-B14F-4D97-AF65-F5344CB8AC3E}">
        <p14:creationId xmlns:p14="http://schemas.microsoft.com/office/powerpoint/2010/main" val="3408839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Application </a:t>
            </a:r>
            <a:r>
              <a:rPr lang="fr-FR" dirty="0" err="1">
                <a:solidFill>
                  <a:srgbClr val="A31668"/>
                </a:solidFill>
              </a:rPr>
              <a:t>Ific</a:t>
            </a:r>
            <a:r>
              <a:rPr lang="fr-FR" dirty="0">
                <a:solidFill>
                  <a:srgbClr val="A31668"/>
                </a:solidFill>
              </a:rPr>
              <a:t> à géométrie variable</a:t>
            </a:r>
            <a:br>
              <a:rPr lang="fr-FR" dirty="0">
                <a:solidFill>
                  <a:srgbClr val="A31668"/>
                </a:solidFill>
              </a:rPr>
            </a:br>
            <a:r>
              <a:rPr lang="fr-FR" dirty="0">
                <a:solidFill>
                  <a:srgbClr val="A31668"/>
                </a:solidFill>
              </a:rPr>
              <a:t>Observation</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2120833"/>
            <a:ext cx="10515600" cy="4351338"/>
          </a:xfrm>
        </p:spPr>
        <p:txBody>
          <a:bodyPr>
            <a:normAutofit fontScale="85000" lnSpcReduction="20000"/>
          </a:bodyPr>
          <a:lstStyle/>
          <a:p>
            <a:r>
              <a:rPr lang="fr-FR" sz="3000" dirty="0"/>
              <a:t>L’ application est un </a:t>
            </a:r>
            <a:r>
              <a:rPr lang="fr-FR" sz="3000" b="1" dirty="0"/>
              <a:t>must pour les infirmières et le personnel de réactivation</a:t>
            </a:r>
            <a:r>
              <a:rPr lang="fr-FR" sz="3000" dirty="0"/>
              <a:t>. C’est déjà compliqué d’en trouver comme cela, sans l’</a:t>
            </a:r>
            <a:r>
              <a:rPr lang="fr-FR" sz="3000" dirty="0" err="1"/>
              <a:t>Ific</a:t>
            </a:r>
            <a:r>
              <a:rPr lang="fr-FR" sz="3000" dirty="0"/>
              <a:t> ce le sera encore plus.</a:t>
            </a:r>
          </a:p>
          <a:p>
            <a:pPr marL="0" indent="0">
              <a:buNone/>
            </a:pPr>
            <a:endParaRPr lang="fr-FR" sz="3000" dirty="0"/>
          </a:p>
          <a:p>
            <a:r>
              <a:rPr lang="fr-FR" sz="3000" dirty="0"/>
              <a:t>Si les </a:t>
            </a:r>
            <a:r>
              <a:rPr lang="fr-FR" sz="3000" b="1" dirty="0"/>
              <a:t>agents</a:t>
            </a:r>
            <a:r>
              <a:rPr lang="fr-FR" sz="3000" dirty="0"/>
              <a:t> en secteur public </a:t>
            </a:r>
            <a:r>
              <a:rPr lang="fr-FR" sz="3000" b="1" dirty="0"/>
              <a:t>ne passent pas à l’</a:t>
            </a:r>
            <a:r>
              <a:rPr lang="fr-FR" sz="3000" b="1" dirty="0" err="1"/>
              <a:t>Ific</a:t>
            </a:r>
            <a:r>
              <a:rPr lang="fr-FR" sz="3000" dirty="0"/>
              <a:t>, c’est que la RGB est plus avantageuse que l’</a:t>
            </a:r>
            <a:r>
              <a:rPr lang="fr-FR" sz="3000" dirty="0" err="1"/>
              <a:t>Ific</a:t>
            </a:r>
            <a:r>
              <a:rPr lang="fr-FR" sz="3000" dirty="0"/>
              <a:t>. C’est un élément de </a:t>
            </a:r>
            <a:r>
              <a:rPr lang="fr-FR" sz="3000" b="1" dirty="0"/>
              <a:t>bonne nouvelle </a:t>
            </a:r>
            <a:r>
              <a:rPr lang="fr-FR" sz="3000" dirty="0"/>
              <a:t>pour les travailleurs concernés : </a:t>
            </a:r>
            <a:r>
              <a:rPr lang="fr-FR" sz="3000" b="1" dirty="0"/>
              <a:t>ils sont et restent mieux payés qu’en secteur privé.</a:t>
            </a:r>
            <a:r>
              <a:rPr lang="fr-FR" sz="3000" dirty="0"/>
              <a:t> Cela découle pour partie du fait que les syndicats publics ont mis l’accent sur les revalorisations des bas  salaires ces dernières années.</a:t>
            </a:r>
          </a:p>
          <a:p>
            <a:pPr marL="177800" indent="0">
              <a:buNone/>
            </a:pPr>
            <a:r>
              <a:rPr lang="fr-FR" sz="3000" dirty="0"/>
              <a:t>En d’autres termes, en secteur public, d’une certaine façon, la    revalorisation a déjà eu lieu pour les rémunérations les plus </a:t>
            </a:r>
            <a:br>
              <a:rPr lang="fr-FR" sz="3000" dirty="0"/>
            </a:br>
            <a:r>
              <a:rPr lang="fr-FR" sz="3000" dirty="0"/>
              <a:t>« modérées ».</a:t>
            </a:r>
          </a:p>
          <a:p>
            <a:endParaRPr lang="fr-BE" dirty="0"/>
          </a:p>
        </p:txBody>
      </p:sp>
    </p:spTree>
    <p:extLst>
      <p:ext uri="{BB962C8B-B14F-4D97-AF65-F5344CB8AC3E}">
        <p14:creationId xmlns:p14="http://schemas.microsoft.com/office/powerpoint/2010/main" val="7841896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Application </a:t>
            </a:r>
            <a:r>
              <a:rPr lang="fr-FR" dirty="0" err="1">
                <a:solidFill>
                  <a:srgbClr val="A31668"/>
                </a:solidFill>
              </a:rPr>
              <a:t>Ific</a:t>
            </a:r>
            <a:r>
              <a:rPr lang="fr-FR" dirty="0">
                <a:solidFill>
                  <a:srgbClr val="A31668"/>
                </a:solidFill>
              </a:rPr>
              <a:t> à géométrie variable</a:t>
            </a:r>
            <a:br>
              <a:rPr lang="fr-FR" dirty="0">
                <a:solidFill>
                  <a:srgbClr val="A31668"/>
                </a:solidFill>
              </a:rPr>
            </a:br>
            <a:r>
              <a:rPr lang="fr-FR" dirty="0">
                <a:solidFill>
                  <a:srgbClr val="A31668"/>
                </a:solidFill>
              </a:rPr>
              <a:t>Observation</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a:bodyPr>
          <a:lstStyle/>
          <a:p>
            <a:pPr marL="0" indent="0">
              <a:buNone/>
            </a:pPr>
            <a:r>
              <a:rPr lang="fr-FR" dirty="0"/>
              <a:t>Hors RGB, en 2013, recommandation :</a:t>
            </a:r>
          </a:p>
          <a:p>
            <a:pPr>
              <a:buFontTx/>
              <a:buChar char="-"/>
            </a:pPr>
            <a:r>
              <a:rPr lang="fr-FR" dirty="0"/>
              <a:t>suppression des échelles E1, D1, D1.1,</a:t>
            </a:r>
          </a:p>
          <a:p>
            <a:pPr>
              <a:buFontTx/>
              <a:buChar char="-"/>
            </a:pPr>
            <a:r>
              <a:rPr lang="fr-FR" dirty="0"/>
              <a:t>accès au recrutement en E2 et D2.</a:t>
            </a:r>
          </a:p>
          <a:p>
            <a:pPr marL="0" indent="0">
              <a:buNone/>
            </a:pPr>
            <a:endParaRPr lang="fr-BE" dirty="0"/>
          </a:p>
          <a:p>
            <a:pPr marL="0" indent="0">
              <a:buNone/>
            </a:pPr>
            <a:r>
              <a:rPr lang="fr-BE" dirty="0"/>
              <a:t>Circ. Ministérielle 19.4.2013 revalorisation de certains  barèmes.</a:t>
            </a:r>
          </a:p>
          <a:p>
            <a:pPr marL="0" indent="0">
              <a:buNone/>
            </a:pPr>
            <a:endParaRPr lang="fr-BE" dirty="0"/>
          </a:p>
          <a:p>
            <a:pPr marL="0" indent="0">
              <a:buNone/>
            </a:pPr>
            <a:r>
              <a:rPr lang="fr-BE" dirty="0"/>
              <a:t>Pas d’obligation,</a:t>
            </a:r>
          </a:p>
          <a:p>
            <a:pPr marL="0" indent="0">
              <a:buNone/>
            </a:pPr>
            <a:r>
              <a:rPr lang="fr-BE" dirty="0"/>
              <a:t>Si application, rémunération plus élevée</a:t>
            </a:r>
          </a:p>
        </p:txBody>
      </p:sp>
    </p:spTree>
    <p:extLst>
      <p:ext uri="{BB962C8B-B14F-4D97-AF65-F5344CB8AC3E}">
        <p14:creationId xmlns:p14="http://schemas.microsoft.com/office/powerpoint/2010/main" val="32967358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Pas d’</a:t>
            </a:r>
            <a:r>
              <a:rPr lang="fr-FR" dirty="0" err="1">
                <a:solidFill>
                  <a:srgbClr val="A31668"/>
                </a:solidFill>
              </a:rPr>
              <a:t>Ific</a:t>
            </a:r>
            <a:r>
              <a:rPr lang="fr-FR" dirty="0">
                <a:solidFill>
                  <a:srgbClr val="A31668"/>
                </a:solidFill>
              </a:rPr>
              <a:t> pour les Directeurs</a:t>
            </a:r>
            <a:br>
              <a:rPr lang="fr-FR" dirty="0">
                <a:solidFill>
                  <a:srgbClr val="A31668"/>
                </a:solidFill>
              </a:rPr>
            </a:br>
            <a:r>
              <a:rPr lang="fr-FR" dirty="0">
                <a:solidFill>
                  <a:srgbClr val="A31668"/>
                </a:solidFill>
              </a:rPr>
              <a:t>Rappel - Position Fédération</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2022270"/>
            <a:ext cx="10515600" cy="4351338"/>
          </a:xfrm>
        </p:spPr>
        <p:txBody>
          <a:bodyPr>
            <a:normAutofit/>
          </a:bodyPr>
          <a:lstStyle/>
          <a:p>
            <a:pPr marL="0" indent="0" algn="l">
              <a:buNone/>
            </a:pPr>
            <a:r>
              <a:rPr lang="fr-FR" dirty="0"/>
              <a:t>La Fédération des CPAS a plaidé en 2009 la possibilité d’appliquer aux directeur les 11 % aux mêmes conditions que le personnel de soins.</a:t>
            </a:r>
          </a:p>
          <a:p>
            <a:pPr marL="0" indent="0" algn="l">
              <a:buNone/>
            </a:pPr>
            <a:endParaRPr lang="fr-FR" dirty="0"/>
          </a:p>
          <a:p>
            <a:pPr marL="0" indent="0" algn="l">
              <a:buNone/>
            </a:pPr>
            <a:r>
              <a:rPr lang="fr-FR" dirty="0"/>
              <a:t>Accepté en 2013</a:t>
            </a:r>
          </a:p>
          <a:p>
            <a:pPr marL="0" indent="0" algn="l">
              <a:buNone/>
            </a:pPr>
            <a:endParaRPr lang="fr-FR" dirty="0"/>
          </a:p>
          <a:p>
            <a:pPr marL="0" indent="0" algn="l">
              <a:buNone/>
            </a:pPr>
            <a:r>
              <a:rPr lang="fr-FR" dirty="0"/>
              <a:t>Pratique sur base de l’autonomie locale</a:t>
            </a:r>
          </a:p>
          <a:p>
            <a:pPr marL="0" indent="0" algn="l">
              <a:buNone/>
            </a:pPr>
            <a:endParaRPr lang="fr-FR" dirty="0"/>
          </a:p>
          <a:p>
            <a:pPr marL="0" indent="0" algn="l">
              <a:buNone/>
            </a:pPr>
            <a:r>
              <a:rPr lang="fr-FR" dirty="0"/>
              <a:t>Certains PO ont aussi d’aller au-delà des échelles RGB</a:t>
            </a:r>
            <a:endParaRPr lang="fr-BE" dirty="0"/>
          </a:p>
        </p:txBody>
      </p:sp>
    </p:spTree>
    <p:extLst>
      <p:ext uri="{BB962C8B-B14F-4D97-AF65-F5344CB8AC3E}">
        <p14:creationId xmlns:p14="http://schemas.microsoft.com/office/powerpoint/2010/main" val="34270205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Pas d’</a:t>
            </a:r>
            <a:r>
              <a:rPr lang="fr-FR" dirty="0" err="1">
                <a:solidFill>
                  <a:srgbClr val="A31668"/>
                </a:solidFill>
              </a:rPr>
              <a:t>Ific</a:t>
            </a:r>
            <a:r>
              <a:rPr lang="fr-FR" dirty="0">
                <a:solidFill>
                  <a:srgbClr val="A31668"/>
                </a:solidFill>
              </a:rPr>
              <a:t> pour les Directeurs</a:t>
            </a:r>
            <a:br>
              <a:rPr lang="fr-FR" dirty="0">
                <a:solidFill>
                  <a:srgbClr val="A31668"/>
                </a:solidFill>
              </a:rPr>
            </a:br>
            <a:r>
              <a:rPr lang="fr-FR" dirty="0">
                <a:solidFill>
                  <a:srgbClr val="A31668"/>
                </a:solidFill>
              </a:rPr>
              <a:t>Rappel - Position Fédération</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2022270"/>
            <a:ext cx="10515600" cy="4351338"/>
          </a:xfrm>
        </p:spPr>
        <p:txBody>
          <a:bodyPr>
            <a:normAutofit/>
          </a:bodyPr>
          <a:lstStyle/>
          <a:p>
            <a:pPr marL="0" indent="0" algn="l">
              <a:buNone/>
            </a:pPr>
            <a:r>
              <a:rPr lang="fr-FR" dirty="0"/>
              <a:t>La Fédération des CPAS a plaidé en cas d’application de l’</a:t>
            </a:r>
            <a:r>
              <a:rPr lang="fr-FR" dirty="0" err="1"/>
              <a:t>Ific</a:t>
            </a:r>
            <a:r>
              <a:rPr lang="fr-FR" dirty="0"/>
              <a:t>, pour les directeurs :</a:t>
            </a:r>
          </a:p>
          <a:p>
            <a:pPr marL="265113" indent="-265113" algn="l">
              <a:buNone/>
            </a:pPr>
            <a:r>
              <a:rPr lang="fr-FR" dirty="0"/>
              <a:t>- de prendre l’échelle 18 comme principe de base ;</a:t>
            </a:r>
          </a:p>
          <a:p>
            <a:pPr marL="265113" indent="-265113" algn="l">
              <a:buNone/>
            </a:pPr>
            <a:r>
              <a:rPr lang="fr-FR" dirty="0"/>
              <a:t>- à titre subsidiaire, de laisser la faculté de la 19 si le directeur est responsable de plusieurs services (ex. : une maison de repos et une résidence-services et un centre de soins de jour) ainsi que pour les coordinateurs de plusieurs MR-S.</a:t>
            </a:r>
          </a:p>
          <a:p>
            <a:pPr marL="0" indent="0" algn="l">
              <a:buNone/>
            </a:pPr>
            <a:endParaRPr lang="fr-FR" dirty="0"/>
          </a:p>
          <a:p>
            <a:pPr marL="0" indent="0" algn="l">
              <a:buNone/>
            </a:pPr>
            <a:r>
              <a:rPr lang="fr-FR" dirty="0"/>
              <a:t>(pm : courriers de d’octobre 2022 et janvier 2023)</a:t>
            </a:r>
          </a:p>
          <a:p>
            <a:endParaRPr lang="fr-BE" dirty="0"/>
          </a:p>
        </p:txBody>
      </p:sp>
    </p:spTree>
    <p:extLst>
      <p:ext uri="{BB962C8B-B14F-4D97-AF65-F5344CB8AC3E}">
        <p14:creationId xmlns:p14="http://schemas.microsoft.com/office/powerpoint/2010/main" val="41856177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945089" y="189184"/>
            <a:ext cx="10301821" cy="1325563"/>
          </a:xfrm>
        </p:spPr>
        <p:txBody>
          <a:bodyPr/>
          <a:lstStyle/>
          <a:p>
            <a:r>
              <a:rPr lang="fr-FR" dirty="0">
                <a:solidFill>
                  <a:srgbClr val="A31668"/>
                </a:solidFill>
              </a:rPr>
              <a:t>Pas d’</a:t>
            </a:r>
            <a:r>
              <a:rPr lang="fr-FR" dirty="0" err="1">
                <a:solidFill>
                  <a:srgbClr val="A31668"/>
                </a:solidFill>
              </a:rPr>
              <a:t>Ific</a:t>
            </a:r>
            <a:r>
              <a:rPr lang="fr-FR" dirty="0">
                <a:solidFill>
                  <a:srgbClr val="A31668"/>
                </a:solidFill>
              </a:rPr>
              <a:t> pour les Directeurs</a:t>
            </a:r>
            <a:br>
              <a:rPr lang="fr-FR" dirty="0">
                <a:solidFill>
                  <a:srgbClr val="A31668"/>
                </a:solidFill>
              </a:rPr>
            </a:br>
            <a:r>
              <a:rPr lang="fr-FR" dirty="0">
                <a:solidFill>
                  <a:srgbClr val="A31668"/>
                </a:solidFill>
              </a:rPr>
              <a:t>Rappel - Contre-arguments syndicaux</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Autofit/>
          </a:bodyPr>
          <a:lstStyle/>
          <a:p>
            <a:r>
              <a:rPr lang="fr-FR" dirty="0"/>
              <a:t>Les Directeurs ne sont pas dans l’</a:t>
            </a:r>
            <a:r>
              <a:rPr lang="fr-FR" dirty="0" err="1"/>
              <a:t>Ific</a:t>
            </a:r>
            <a:r>
              <a:rPr lang="fr-FR" dirty="0"/>
              <a:t>. </a:t>
            </a:r>
          </a:p>
          <a:p>
            <a:pPr marL="266700" indent="0">
              <a:buNone/>
            </a:pPr>
            <a:r>
              <a:rPr lang="fr-FR" i="1" dirty="0"/>
              <a:t>Rien n’empêche l’</a:t>
            </a:r>
            <a:r>
              <a:rPr lang="fr-FR" i="1" dirty="0" err="1"/>
              <a:t>Aviq</a:t>
            </a:r>
            <a:r>
              <a:rPr lang="fr-FR" i="1" dirty="0"/>
              <a:t> de financer l’échelle 18 et de la requérir comme elle requiert l’application de la RGB pour l’octroi du forfait.</a:t>
            </a:r>
          </a:p>
          <a:p>
            <a:r>
              <a:rPr lang="fr-FR" dirty="0"/>
              <a:t>La revalorisation des directeurs n’a pas été budgétée et coûterait 7 millions d’euros (estimation </a:t>
            </a:r>
            <a:r>
              <a:rPr lang="fr-FR" dirty="0" err="1"/>
              <a:t>Aviq</a:t>
            </a:r>
            <a:r>
              <a:rPr lang="fr-FR" dirty="0"/>
              <a:t>). </a:t>
            </a:r>
          </a:p>
          <a:p>
            <a:pPr marL="266700" indent="0">
              <a:buNone/>
            </a:pPr>
            <a:r>
              <a:rPr lang="fr-FR" i="1" dirty="0"/>
              <a:t>La partie E1 ne sera plus « payée » </a:t>
            </a:r>
            <a:r>
              <a:rPr lang="fr-FR" i="1" dirty="0">
                <a:sym typeface="Wingdings" panose="05000000000000000000" pitchFamily="2" charset="2"/>
              </a:rPr>
              <a:t></a:t>
            </a:r>
            <a:r>
              <a:rPr lang="fr-FR" i="1" dirty="0"/>
              <a:t> une marge de 6 millions.</a:t>
            </a:r>
          </a:p>
          <a:p>
            <a:r>
              <a:rPr lang="fr-FR" dirty="0"/>
              <a:t>L’</a:t>
            </a:r>
            <a:r>
              <a:rPr lang="fr-FR" dirty="0" err="1"/>
              <a:t>Ific</a:t>
            </a:r>
            <a:r>
              <a:rPr lang="fr-FR" dirty="0"/>
              <a:t> apporte peu aux échelles les plus basses. </a:t>
            </a:r>
          </a:p>
          <a:p>
            <a:pPr marL="266700" indent="0">
              <a:buNone/>
            </a:pPr>
            <a:r>
              <a:rPr lang="fr-FR" i="1" dirty="0"/>
              <a:t>Cet argument néglige que les dernières réformes RGB se sont focalisées sur les échelles E et D. De facto, les petits salaires ont déjà été en principe revalorisés.</a:t>
            </a:r>
            <a:endParaRPr lang="fr-BE" i="1" dirty="0"/>
          </a:p>
        </p:txBody>
      </p:sp>
    </p:spTree>
    <p:extLst>
      <p:ext uri="{BB962C8B-B14F-4D97-AF65-F5344CB8AC3E}">
        <p14:creationId xmlns:p14="http://schemas.microsoft.com/office/powerpoint/2010/main" val="11249798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923827" y="277674"/>
            <a:ext cx="10301821" cy="1325563"/>
          </a:xfrm>
        </p:spPr>
        <p:txBody>
          <a:bodyPr/>
          <a:lstStyle/>
          <a:p>
            <a:r>
              <a:rPr lang="fr-FR" dirty="0">
                <a:solidFill>
                  <a:srgbClr val="A31668"/>
                </a:solidFill>
              </a:rPr>
              <a:t>Pas d’</a:t>
            </a:r>
            <a:r>
              <a:rPr lang="fr-FR" dirty="0" err="1">
                <a:solidFill>
                  <a:srgbClr val="A31668"/>
                </a:solidFill>
              </a:rPr>
              <a:t>Ific</a:t>
            </a:r>
            <a:r>
              <a:rPr lang="fr-FR" dirty="0">
                <a:solidFill>
                  <a:srgbClr val="A31668"/>
                </a:solidFill>
              </a:rPr>
              <a:t> pour les Directeurs</a:t>
            </a:r>
            <a:br>
              <a:rPr lang="fr-FR" dirty="0">
                <a:solidFill>
                  <a:srgbClr val="A31668"/>
                </a:solidFill>
              </a:rPr>
            </a:br>
            <a:r>
              <a:rPr lang="fr-FR" dirty="0">
                <a:solidFill>
                  <a:srgbClr val="A31668"/>
                </a:solidFill>
              </a:rPr>
              <a:t>Rappel - Contre-arguments syndicaux</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710048" y="2438184"/>
            <a:ext cx="10515600" cy="4351338"/>
          </a:xfrm>
        </p:spPr>
        <p:txBody>
          <a:bodyPr>
            <a:noAutofit/>
          </a:bodyPr>
          <a:lstStyle/>
          <a:p>
            <a:r>
              <a:rPr lang="fr-FR" dirty="0"/>
              <a:t>La Fédération des CPAS:</a:t>
            </a:r>
          </a:p>
          <a:p>
            <a:pPr>
              <a:buFontTx/>
              <a:buChar char="-"/>
            </a:pPr>
            <a:r>
              <a:rPr lang="fr-FR" dirty="0"/>
              <a:t>recommandera l’échelle 18 à ses affiliés vu que l’infirmier-chef va obtenir la 17;</a:t>
            </a:r>
          </a:p>
          <a:p>
            <a:pPr>
              <a:buFontTx/>
              <a:buChar char="-"/>
            </a:pPr>
            <a:r>
              <a:rPr lang="fr-FR" dirty="0"/>
              <a:t>a demandé au Ministre Collignon une circulaire qui aurait valeur de recommandation avec la 18 comme règle de base et la 19 dans certains cas.</a:t>
            </a:r>
            <a:endParaRPr lang="fr-BE" dirty="0"/>
          </a:p>
        </p:txBody>
      </p:sp>
    </p:spTree>
    <p:extLst>
      <p:ext uri="{BB962C8B-B14F-4D97-AF65-F5344CB8AC3E}">
        <p14:creationId xmlns:p14="http://schemas.microsoft.com/office/powerpoint/2010/main" val="3944024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Objectifs de la présentation</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311085" y="1544715"/>
            <a:ext cx="11736371" cy="5176595"/>
          </a:xfrm>
        </p:spPr>
        <p:txBody>
          <a:bodyPr>
            <a:normAutofit lnSpcReduction="10000"/>
          </a:bodyPr>
          <a:lstStyle/>
          <a:p>
            <a:r>
              <a:rPr lang="fr-BE" dirty="0"/>
              <a:t>Tenter un </a:t>
            </a:r>
            <a:r>
              <a:rPr lang="fr-BE" b="1" dirty="0"/>
              <a:t>synthèse de l’information disponible </a:t>
            </a:r>
            <a:r>
              <a:rPr lang="fr-BE" dirty="0"/>
              <a:t>sur l’</a:t>
            </a:r>
            <a:r>
              <a:rPr lang="fr-BE" b="1" dirty="0" err="1"/>
              <a:t>Ific</a:t>
            </a:r>
            <a:r>
              <a:rPr lang="fr-BE" b="1" dirty="0"/>
              <a:t> en MR-S</a:t>
            </a:r>
          </a:p>
          <a:p>
            <a:r>
              <a:rPr lang="fr-FR" dirty="0"/>
              <a:t>Informer les MR-S publiques et leur PO sur les </a:t>
            </a:r>
            <a:r>
              <a:rPr lang="fr-FR" b="1" dirty="0"/>
              <a:t>enjeux, tenants et aboutissants </a:t>
            </a:r>
            <a:r>
              <a:rPr lang="fr-FR" dirty="0"/>
              <a:t>de ce changement. </a:t>
            </a:r>
            <a:r>
              <a:rPr lang="fr-FR" b="1" dirty="0"/>
              <a:t>Après: autonomie locale</a:t>
            </a:r>
          </a:p>
          <a:p>
            <a:endParaRPr lang="fr-BE" sz="1000" dirty="0"/>
          </a:p>
          <a:p>
            <a:endParaRPr lang="fr-BE" sz="1000" dirty="0"/>
          </a:p>
          <a:p>
            <a:r>
              <a:rPr lang="fr-BE" dirty="0"/>
              <a:t>Elle ne prétend </a:t>
            </a:r>
            <a:r>
              <a:rPr lang="fr-BE" b="1" dirty="0"/>
              <a:t>pas répondre à tous les problèmes de recrutement </a:t>
            </a:r>
            <a:r>
              <a:rPr lang="fr-BE" dirty="0"/>
              <a:t>en </a:t>
            </a:r>
            <a:r>
              <a:rPr lang="fr-BE" b="1" dirty="0"/>
              <a:t>MR-S</a:t>
            </a:r>
            <a:r>
              <a:rPr lang="fr-BE" dirty="0"/>
              <a:t>. Quelques pistes à déjà actualiser sur le site de la Fédé</a:t>
            </a:r>
          </a:p>
          <a:p>
            <a:pPr marL="0" indent="0" algn="ctr">
              <a:buNone/>
            </a:pPr>
            <a:r>
              <a:rPr lang="fr-FR" b="1" i="0" u="none" strike="noStrike" dirty="0">
                <a:solidFill>
                  <a:srgbClr val="0C0033"/>
                </a:solidFill>
                <a:effectLst/>
                <a:latin typeface="inherit"/>
                <a:hlinkClick r:id="rId4"/>
              </a:rPr>
              <a:t>Voir la note technique de réflexion relative au problème de recrutement de personnel infirmier et soignant</a:t>
            </a:r>
          </a:p>
          <a:p>
            <a:r>
              <a:rPr lang="fr-BE" dirty="0"/>
              <a:t>Les difficultés de recrutement dans les </a:t>
            </a:r>
            <a:r>
              <a:rPr lang="fr-BE" b="1" dirty="0"/>
              <a:t>services centraux </a:t>
            </a:r>
            <a:r>
              <a:rPr lang="fr-BE" dirty="0"/>
              <a:t>sont réelles. Elles relèvent d’une autre nature et appellent des réponses spécifiques. Ce sujet digne d’intérêt n’est pas le thème du jour.</a:t>
            </a:r>
          </a:p>
          <a:p>
            <a:pPr marL="0" indent="0">
              <a:buNone/>
            </a:pPr>
            <a:r>
              <a:rPr lang="fr-BE" i="1" dirty="0"/>
              <a:t>    (Rapport annuel Fédération, p. 13  </a:t>
            </a:r>
            <a:r>
              <a:rPr lang="fr-BE" sz="1900" i="1" dirty="0">
                <a:hlinkClick r:id="rId5"/>
              </a:rPr>
              <a:t>https://www.uvcw.be/publications/109</a:t>
            </a:r>
            <a:r>
              <a:rPr lang="fr-BE" i="1" dirty="0"/>
              <a:t>)</a:t>
            </a:r>
          </a:p>
          <a:p>
            <a:pPr marL="0" indent="0">
              <a:buNone/>
            </a:pPr>
            <a:endParaRPr lang="fr-BE" dirty="0"/>
          </a:p>
        </p:txBody>
      </p:sp>
    </p:spTree>
    <p:extLst>
      <p:ext uri="{BB962C8B-B14F-4D97-AF65-F5344CB8AC3E}">
        <p14:creationId xmlns:p14="http://schemas.microsoft.com/office/powerpoint/2010/main" val="17162213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Iniquité par rapport </a:t>
            </a:r>
            <a:br>
              <a:rPr lang="fr-FR" dirty="0">
                <a:solidFill>
                  <a:srgbClr val="A31668"/>
                </a:solidFill>
              </a:rPr>
            </a:br>
            <a:r>
              <a:rPr lang="fr-FR" dirty="0">
                <a:solidFill>
                  <a:srgbClr val="A31668"/>
                </a:solidFill>
              </a:rPr>
              <a:t>au reste du personnel CPAS</a:t>
            </a:r>
            <a:br>
              <a:rPr lang="fr-FR" dirty="0">
                <a:solidFill>
                  <a:srgbClr val="A31668"/>
                </a:solidFill>
              </a:rPr>
            </a:br>
            <a:r>
              <a:rPr lang="fr-FR" dirty="0">
                <a:solidFill>
                  <a:srgbClr val="A31668"/>
                </a:solidFill>
              </a:rPr>
              <a:t>Rappel politique</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a:bodyPr>
          <a:lstStyle/>
          <a:p>
            <a:endParaRPr lang="fr-FR" dirty="0"/>
          </a:p>
          <a:p>
            <a:pPr marL="0" indent="0">
              <a:buNone/>
            </a:pPr>
            <a:r>
              <a:rPr lang="fr-BE" dirty="0"/>
              <a:t>MR-S : </a:t>
            </a:r>
            <a:r>
              <a:rPr lang="fr-BE" dirty="0" err="1"/>
              <a:t>Ific</a:t>
            </a:r>
            <a:endParaRPr lang="fr-BE" dirty="0"/>
          </a:p>
          <a:p>
            <a:pPr marL="0" indent="0">
              <a:buNone/>
            </a:pPr>
            <a:r>
              <a:rPr lang="fr-BE" dirty="0"/>
              <a:t>Reste : RGB</a:t>
            </a:r>
          </a:p>
          <a:p>
            <a:pPr marL="0" indent="0">
              <a:buNone/>
            </a:pPr>
            <a:endParaRPr lang="fr-BE" dirty="0"/>
          </a:p>
          <a:p>
            <a:r>
              <a:rPr lang="fr-BE" dirty="0"/>
              <a:t>Dès 2021, le problème de l’iniquité a été soulevé par la Fédération des CPAS et communiqué par écrit à deux reprises à la Ministre qui a donné une fin de non recevoir.  </a:t>
            </a:r>
          </a:p>
          <a:p>
            <a:r>
              <a:rPr lang="fr-BE" dirty="0"/>
              <a:t>Le Comité directeur n’a alors pas souhaité aller plus loin </a:t>
            </a:r>
            <a:r>
              <a:rPr lang="fr-BE" sz="1800" i="1" u="sng" dirty="0">
                <a:solidFill>
                  <a:srgbClr val="0563C1"/>
                </a:solidFill>
                <a:effectLst/>
                <a:latin typeface="Calibri" panose="020F0502020204030204" pitchFamily="34" charset="0"/>
                <a:ea typeface="Calibri" panose="020F0502020204030204" pitchFamily="34" charset="0"/>
                <a:hlinkClick r:id="rId4"/>
              </a:rPr>
              <a:t>https://www.uvcw.be/personnel/actus/art-5144</a:t>
            </a:r>
            <a:endParaRPr lang="fr-BE" sz="1800" dirty="0">
              <a:effectLst/>
              <a:latin typeface="Calibri" panose="020F0502020204030204" pitchFamily="34" charset="0"/>
              <a:ea typeface="Calibri" panose="020F0502020204030204" pitchFamily="34" charset="0"/>
            </a:endParaRPr>
          </a:p>
          <a:p>
            <a:endParaRPr lang="fr-BE" dirty="0"/>
          </a:p>
        </p:txBody>
      </p:sp>
    </p:spTree>
    <p:extLst>
      <p:ext uri="{BB962C8B-B14F-4D97-AF65-F5344CB8AC3E}">
        <p14:creationId xmlns:p14="http://schemas.microsoft.com/office/powerpoint/2010/main" val="30472732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Iniquité par rapport </a:t>
            </a:r>
            <a:br>
              <a:rPr lang="fr-FR" dirty="0">
                <a:solidFill>
                  <a:srgbClr val="A31668"/>
                </a:solidFill>
              </a:rPr>
            </a:br>
            <a:r>
              <a:rPr lang="fr-FR" dirty="0">
                <a:solidFill>
                  <a:srgbClr val="A31668"/>
                </a:solidFill>
              </a:rPr>
              <a:t>au reste du personnel CPAS</a:t>
            </a:r>
            <a:br>
              <a:rPr lang="fr-FR" dirty="0">
                <a:solidFill>
                  <a:srgbClr val="A31668"/>
                </a:solidFill>
              </a:rPr>
            </a:br>
            <a:r>
              <a:rPr lang="fr-FR" dirty="0">
                <a:solidFill>
                  <a:srgbClr val="A31668"/>
                </a:solidFill>
              </a:rPr>
              <a:t>Observation technique</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a:bodyPr>
          <a:lstStyle/>
          <a:p>
            <a:endParaRPr lang="fr-FR" dirty="0"/>
          </a:p>
          <a:p>
            <a:r>
              <a:rPr lang="fr-BE" dirty="0"/>
              <a:t>En 2022, application au personnel infirmier et de réactivation</a:t>
            </a:r>
          </a:p>
          <a:p>
            <a:pPr marL="266700" indent="0">
              <a:buNone/>
            </a:pPr>
            <a:r>
              <a:rPr lang="fr-BE" dirty="0"/>
              <a:t>Ce personnel est spécifique à la MR-S et </a:t>
            </a:r>
          </a:p>
          <a:p>
            <a:pPr marL="0" indent="0">
              <a:buNone/>
            </a:pPr>
            <a:r>
              <a:rPr lang="fr-BE" dirty="0"/>
              <a:t>                          n’est pas dans les services centraux</a:t>
            </a:r>
          </a:p>
          <a:p>
            <a:pPr marL="0" indent="0">
              <a:buNone/>
            </a:pPr>
            <a:endParaRPr lang="fr-BE" dirty="0"/>
          </a:p>
          <a:p>
            <a:pPr marL="0" indent="0">
              <a:buNone/>
            </a:pPr>
            <a:r>
              <a:rPr lang="fr-BE" dirty="0"/>
              <a:t>Seule « exception » à ce stade : </a:t>
            </a:r>
          </a:p>
          <a:p>
            <a:pPr marL="0" indent="0">
              <a:buNone/>
            </a:pPr>
            <a:r>
              <a:rPr lang="fr-BE" dirty="0"/>
              <a:t>un travailleur social qui ne travaille que dans la maison de repos</a:t>
            </a:r>
          </a:p>
          <a:p>
            <a:pPr marL="0" indent="0">
              <a:buNone/>
            </a:pPr>
            <a:endParaRPr lang="fr-BE" dirty="0"/>
          </a:p>
        </p:txBody>
      </p:sp>
    </p:spTree>
    <p:extLst>
      <p:ext uri="{BB962C8B-B14F-4D97-AF65-F5344CB8AC3E}">
        <p14:creationId xmlns:p14="http://schemas.microsoft.com/office/powerpoint/2010/main" val="15518557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endParaRPr lang="fr-BE" dirty="0"/>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lstStyle/>
          <a:p>
            <a:pPr marL="0" indent="0" algn="ctr">
              <a:buNone/>
            </a:pPr>
            <a:endParaRPr lang="fr-FR" dirty="0"/>
          </a:p>
          <a:p>
            <a:pPr marL="0" indent="0" algn="ctr">
              <a:spcBef>
                <a:spcPct val="0"/>
              </a:spcBef>
              <a:buNone/>
            </a:pPr>
            <a:endParaRPr lang="fr-FR" sz="4000" b="1" dirty="0">
              <a:ea typeface="+mj-ea"/>
            </a:endParaRPr>
          </a:p>
          <a:p>
            <a:pPr marL="0" indent="0" algn="ctr">
              <a:spcBef>
                <a:spcPct val="0"/>
              </a:spcBef>
              <a:buNone/>
            </a:pPr>
            <a:r>
              <a:rPr lang="fr-FR" sz="4000" b="1" dirty="0">
                <a:solidFill>
                  <a:srgbClr val="A31668"/>
                </a:solidFill>
                <a:ea typeface="+mj-ea"/>
              </a:rPr>
              <a:t>Accord cadre février 2023</a:t>
            </a:r>
          </a:p>
          <a:p>
            <a:pPr marL="0" indent="0" algn="ctr">
              <a:buNone/>
            </a:pPr>
            <a:r>
              <a:rPr lang="fr-BE" sz="4000" b="1" dirty="0">
                <a:solidFill>
                  <a:srgbClr val="A31668"/>
                </a:solidFill>
                <a:ea typeface="+mj-ea"/>
              </a:rPr>
              <a:t>Timing indicatif</a:t>
            </a:r>
          </a:p>
        </p:txBody>
      </p:sp>
    </p:spTree>
    <p:extLst>
      <p:ext uri="{BB962C8B-B14F-4D97-AF65-F5344CB8AC3E}">
        <p14:creationId xmlns:p14="http://schemas.microsoft.com/office/powerpoint/2010/main" val="30533255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945089" y="228513"/>
            <a:ext cx="10301821" cy="1325563"/>
          </a:xfrm>
        </p:spPr>
        <p:txBody>
          <a:bodyPr/>
          <a:lstStyle/>
          <a:p>
            <a:r>
              <a:rPr lang="fr-FR" dirty="0">
                <a:solidFill>
                  <a:srgbClr val="A31668"/>
                </a:solidFill>
              </a:rPr>
              <a:t>Timing « indicatif »</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lstStyle/>
          <a:p>
            <a:pPr marL="0" indent="0">
              <a:buNone/>
            </a:pPr>
            <a:endParaRPr lang="fr-FR" dirty="0"/>
          </a:p>
          <a:p>
            <a:pPr marL="0" indent="0">
              <a:buNone/>
            </a:pPr>
            <a:r>
              <a:rPr lang="fr-FR" dirty="0"/>
              <a:t>Timing protocole 10.2.2023 se traduira en fonction </a:t>
            </a:r>
          </a:p>
          <a:p>
            <a:pPr>
              <a:buFontTx/>
              <a:buChar char="-"/>
            </a:pPr>
            <a:r>
              <a:rPr lang="fr-FR" dirty="0"/>
              <a:t>du respect des délais légaux minimaux ou maximaux,</a:t>
            </a:r>
            <a:endParaRPr lang="fr-BE" dirty="0"/>
          </a:p>
          <a:p>
            <a:pPr>
              <a:buFontTx/>
              <a:buChar char="-"/>
            </a:pPr>
            <a:r>
              <a:rPr lang="fr-FR" dirty="0"/>
              <a:t>du « jeu », de la dynamique des acteurs locaux (CPAS, syndicat et commune),</a:t>
            </a:r>
          </a:p>
          <a:p>
            <a:pPr marL="0" indent="0">
              <a:buNone/>
            </a:pPr>
            <a:r>
              <a:rPr lang="fr-FR" dirty="0"/>
              <a:t>- des pratiques locales</a:t>
            </a:r>
          </a:p>
          <a:p>
            <a:pPr marL="0" indent="0">
              <a:buNone/>
            </a:pPr>
            <a:endParaRPr lang="fr-FR" dirty="0"/>
          </a:p>
        </p:txBody>
      </p:sp>
    </p:spTree>
    <p:extLst>
      <p:ext uri="{BB962C8B-B14F-4D97-AF65-F5344CB8AC3E}">
        <p14:creationId xmlns:p14="http://schemas.microsoft.com/office/powerpoint/2010/main" val="31273793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Timing « indicatif » mais </a:t>
            </a:r>
            <a:br>
              <a:rPr lang="fr-FR" dirty="0">
                <a:solidFill>
                  <a:srgbClr val="A31668"/>
                </a:solidFill>
              </a:rPr>
            </a:br>
            <a:r>
              <a:rPr lang="fr-FR" dirty="0">
                <a:solidFill>
                  <a:srgbClr val="A31668"/>
                </a:solidFill>
              </a:rPr>
              <a:t>30 juin date butoir pour le financement</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lstStyle/>
          <a:p>
            <a:endParaRPr lang="fr-FR" dirty="0"/>
          </a:p>
          <a:p>
            <a:r>
              <a:rPr lang="fr-FR" dirty="0"/>
              <a:t>Art. 13. A.G.W. 2022</a:t>
            </a:r>
          </a:p>
          <a:p>
            <a:endParaRPr lang="fr-FR" dirty="0"/>
          </a:p>
          <a:p>
            <a:r>
              <a:rPr lang="fr-FR" dirty="0"/>
              <a:t>L'octroi du financement </a:t>
            </a:r>
            <a:r>
              <a:rPr lang="fr-FR" dirty="0" err="1"/>
              <a:t>Aviq</a:t>
            </a:r>
            <a:r>
              <a:rPr lang="fr-FR" dirty="0"/>
              <a:t> est conditionné </a:t>
            </a:r>
          </a:p>
          <a:p>
            <a:pPr marL="265113" indent="0">
              <a:buNone/>
            </a:pPr>
            <a:r>
              <a:rPr lang="fr-FR" dirty="0"/>
              <a:t>à la conclusion d'un accord au sein du Comité C (ok) </a:t>
            </a:r>
          </a:p>
          <a:p>
            <a:pPr marL="265113" indent="0">
              <a:buNone/>
            </a:pPr>
            <a:r>
              <a:rPr lang="fr-FR" dirty="0"/>
              <a:t>à l'adhésion à cet accord du PO de la MR-S </a:t>
            </a:r>
            <a:br>
              <a:rPr lang="fr-FR" dirty="0"/>
            </a:br>
            <a:r>
              <a:rPr lang="fr-FR" dirty="0"/>
              <a:t>pour le 30 juin 2023</a:t>
            </a:r>
          </a:p>
        </p:txBody>
      </p:sp>
    </p:spTree>
    <p:extLst>
      <p:ext uri="{BB962C8B-B14F-4D97-AF65-F5344CB8AC3E}">
        <p14:creationId xmlns:p14="http://schemas.microsoft.com/office/powerpoint/2010/main" val="7592013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Timing « indicatif »mais </a:t>
            </a:r>
            <a:br>
              <a:rPr lang="fr-FR" dirty="0">
                <a:solidFill>
                  <a:srgbClr val="A31668"/>
                </a:solidFill>
              </a:rPr>
            </a:br>
            <a:r>
              <a:rPr lang="fr-FR" dirty="0">
                <a:solidFill>
                  <a:srgbClr val="A31668"/>
                </a:solidFill>
              </a:rPr>
              <a:t>30 juin date butoir pour le financement</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1825624"/>
            <a:ext cx="10515600" cy="4734973"/>
          </a:xfrm>
        </p:spPr>
        <p:txBody>
          <a:bodyPr>
            <a:normAutofit lnSpcReduction="10000"/>
          </a:bodyPr>
          <a:lstStyle/>
          <a:p>
            <a:r>
              <a:rPr lang="fr-FR" i="1" dirty="0"/>
              <a:t>L’article 13 de l’arrêté de financement </a:t>
            </a:r>
            <a:r>
              <a:rPr lang="fr-FR" i="1" dirty="0" err="1"/>
              <a:t>Ific</a:t>
            </a:r>
            <a:r>
              <a:rPr lang="fr-FR" i="1" dirty="0"/>
              <a:t> 2022 stipule que : </a:t>
            </a:r>
          </a:p>
          <a:p>
            <a:endParaRPr lang="fr-FR" i="1" dirty="0"/>
          </a:p>
          <a:p>
            <a:r>
              <a:rPr lang="fr-FR" i="1" dirty="0"/>
              <a:t>« Art. 13. L’octroi du financement est conditionné à la conclusion d’un accord au sein du Comité C wallon relatif à l’objet de ce financement, ainsi qu’à l’adhésion à cet accord du pouvoir organisateur de l’établissement pour le 30 juin 2023 au plus tard ».</a:t>
            </a:r>
          </a:p>
          <a:p>
            <a:endParaRPr lang="fr-FR" i="1" dirty="0"/>
          </a:p>
          <a:p>
            <a:r>
              <a:rPr lang="fr-FR" i="1" dirty="0"/>
              <a:t> Une décision de principe du CPAS/de l’Interco d’appliquer </a:t>
            </a:r>
          </a:p>
          <a:p>
            <a:pPr marL="0" indent="0">
              <a:buNone/>
            </a:pPr>
            <a:r>
              <a:rPr lang="fr-FR" i="1" dirty="0"/>
              <a:t>   suffit ? ».</a:t>
            </a:r>
          </a:p>
          <a:p>
            <a:pPr marL="0" indent="0" algn="r">
              <a:buNone/>
            </a:pPr>
            <a:r>
              <a:rPr lang="fr-FR" dirty="0"/>
              <a:t>(courriel 8.2.2023 Fédération - </a:t>
            </a:r>
            <a:r>
              <a:rPr lang="fr-FR" dirty="0" err="1"/>
              <a:t>Aviq</a:t>
            </a:r>
            <a:r>
              <a:rPr lang="fr-FR" dirty="0"/>
              <a:t>)</a:t>
            </a:r>
          </a:p>
        </p:txBody>
      </p:sp>
    </p:spTree>
    <p:extLst>
      <p:ext uri="{BB962C8B-B14F-4D97-AF65-F5344CB8AC3E}">
        <p14:creationId xmlns:p14="http://schemas.microsoft.com/office/powerpoint/2010/main" val="27903039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Timing « indicatif »mais </a:t>
            </a:r>
            <a:br>
              <a:rPr lang="fr-FR" dirty="0">
                <a:solidFill>
                  <a:srgbClr val="A31668"/>
                </a:solidFill>
              </a:rPr>
            </a:br>
            <a:r>
              <a:rPr lang="fr-FR" dirty="0">
                <a:solidFill>
                  <a:srgbClr val="A31668"/>
                </a:solidFill>
              </a:rPr>
              <a:t>30 juin date butoir pour le financement</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1825624"/>
            <a:ext cx="10515600" cy="4734973"/>
          </a:xfrm>
        </p:spPr>
        <p:txBody>
          <a:bodyPr>
            <a:normAutofit/>
          </a:bodyPr>
          <a:lstStyle/>
          <a:p>
            <a:pPr marL="0" indent="0">
              <a:buNone/>
            </a:pPr>
            <a:r>
              <a:rPr lang="fr-FR" i="1" dirty="0"/>
              <a:t>« Oui, mais décision ferme d’appliquer le nouveau modèle salarial avec effet rétroactif au 1.7.2022. </a:t>
            </a:r>
          </a:p>
          <a:p>
            <a:pPr marL="0" indent="0">
              <a:buNone/>
            </a:pPr>
            <a:endParaRPr lang="fr-FR" i="1" dirty="0"/>
          </a:p>
          <a:p>
            <a:pPr marL="0" indent="0">
              <a:buNone/>
            </a:pPr>
            <a:r>
              <a:rPr lang="fr-FR" i="1" dirty="0"/>
              <a:t>Le processus d’attribution doit donc pouvoir s’ensuivre dans les meilleurs délais ».</a:t>
            </a:r>
            <a:endParaRPr lang="fr-FR" dirty="0"/>
          </a:p>
          <a:p>
            <a:pPr marL="0" indent="0" algn="r">
              <a:buNone/>
            </a:pPr>
            <a:r>
              <a:rPr lang="fr-FR" dirty="0"/>
              <a:t>(courriel de réponse 8.2.2023 </a:t>
            </a:r>
            <a:r>
              <a:rPr lang="fr-FR" dirty="0" err="1"/>
              <a:t>Aviq</a:t>
            </a:r>
            <a:r>
              <a:rPr lang="fr-FR" dirty="0"/>
              <a:t> - Fédération)</a:t>
            </a:r>
          </a:p>
          <a:p>
            <a:pPr marL="0" indent="0" algn="r">
              <a:buNone/>
            </a:pPr>
            <a:endParaRPr lang="fr-FR" dirty="0"/>
          </a:p>
          <a:p>
            <a:pPr marL="0" indent="0">
              <a:buNone/>
            </a:pPr>
            <a:r>
              <a:rPr lang="fr-FR" dirty="0"/>
              <a:t>La communication de la décision ne sera pas requise.</a:t>
            </a:r>
          </a:p>
        </p:txBody>
      </p:sp>
    </p:spTree>
    <p:extLst>
      <p:ext uri="{BB962C8B-B14F-4D97-AF65-F5344CB8AC3E}">
        <p14:creationId xmlns:p14="http://schemas.microsoft.com/office/powerpoint/2010/main" val="24463005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Formation </a:t>
            </a:r>
            <a:r>
              <a:rPr lang="fr-FR" dirty="0" err="1">
                <a:solidFill>
                  <a:srgbClr val="A31668"/>
                </a:solidFill>
              </a:rPr>
              <a:t>Ific</a:t>
            </a:r>
            <a:r>
              <a:rPr lang="fr-FR" dirty="0">
                <a:solidFill>
                  <a:srgbClr val="A31668"/>
                </a:solidFill>
              </a:rPr>
              <a:t> outil de simulation</a:t>
            </a:r>
            <a:br>
              <a:rPr lang="fr-FR" dirty="0">
                <a:solidFill>
                  <a:srgbClr val="A31668"/>
                </a:solidFill>
              </a:rPr>
            </a:b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1825624"/>
            <a:ext cx="10515600" cy="5032375"/>
          </a:xfrm>
        </p:spPr>
        <p:txBody>
          <a:bodyPr/>
          <a:lstStyle/>
          <a:p>
            <a:pPr marL="0" lvl="0" indent="0">
              <a:buNone/>
            </a:pPr>
            <a:r>
              <a:rPr lang="fr-BE" dirty="0">
                <a:effectLst/>
                <a:ea typeface="Times New Roman" panose="02020603050405020304" pitchFamily="18" charset="0"/>
              </a:rPr>
              <a:t>Lundi 13 mars                   de 09h30 à 12h30</a:t>
            </a:r>
            <a:endParaRPr lang="fr-BE" dirty="0">
              <a:effectLst/>
              <a:ea typeface="Calibri" panose="020F0502020204030204" pitchFamily="34" charset="0"/>
            </a:endParaRPr>
          </a:p>
          <a:p>
            <a:pPr marL="0" lvl="0" indent="0">
              <a:buNone/>
            </a:pPr>
            <a:r>
              <a:rPr lang="fr-BE" dirty="0">
                <a:effectLst/>
                <a:ea typeface="Times New Roman" panose="02020603050405020304" pitchFamily="18" charset="0"/>
              </a:rPr>
              <a:t>Mardi 14 mars                   de 13h30 à 16h30</a:t>
            </a:r>
            <a:endParaRPr lang="fr-BE" dirty="0">
              <a:effectLst/>
              <a:ea typeface="Calibri" panose="020F0502020204030204" pitchFamily="34" charset="0"/>
            </a:endParaRPr>
          </a:p>
          <a:p>
            <a:pPr marL="0" lvl="0" indent="0">
              <a:buNone/>
            </a:pPr>
            <a:r>
              <a:rPr lang="fr-BE" dirty="0">
                <a:effectLst/>
                <a:ea typeface="Times New Roman" panose="02020603050405020304" pitchFamily="18" charset="0"/>
              </a:rPr>
              <a:t>Mercredi 15 mars              de 09h30 à 12h30</a:t>
            </a:r>
            <a:endParaRPr lang="fr-BE" dirty="0">
              <a:effectLst/>
              <a:ea typeface="Calibri" panose="020F0502020204030204" pitchFamily="34" charset="0"/>
            </a:endParaRPr>
          </a:p>
          <a:p>
            <a:pPr marL="0" lvl="0" indent="0">
              <a:buNone/>
            </a:pPr>
            <a:endParaRPr lang="fr-BE" dirty="0">
              <a:effectLst/>
              <a:ea typeface="Times New Roman" panose="02020603050405020304" pitchFamily="18" charset="0"/>
            </a:endParaRPr>
          </a:p>
          <a:p>
            <a:pPr marL="0" lvl="0" indent="0">
              <a:buNone/>
            </a:pPr>
            <a:r>
              <a:rPr lang="fr-BE" dirty="0">
                <a:effectLst/>
                <a:ea typeface="Times New Roman" panose="02020603050405020304" pitchFamily="18" charset="0"/>
              </a:rPr>
              <a:t>Vendredi 17 mars              de 09h30 à 12h30</a:t>
            </a:r>
            <a:endParaRPr lang="fr-BE" dirty="0">
              <a:effectLst/>
              <a:ea typeface="Calibri" panose="020F0502020204030204" pitchFamily="34" charset="0"/>
            </a:endParaRPr>
          </a:p>
          <a:p>
            <a:pPr marL="0" lvl="0" indent="0">
              <a:buNone/>
            </a:pPr>
            <a:r>
              <a:rPr lang="fr-BE" dirty="0">
                <a:effectLst/>
                <a:ea typeface="Times New Roman" panose="02020603050405020304" pitchFamily="18" charset="0"/>
              </a:rPr>
              <a:t>Lundi 20 mars                   de 13h30 à 16h30</a:t>
            </a:r>
            <a:endParaRPr lang="fr-BE" dirty="0">
              <a:effectLst/>
              <a:ea typeface="Calibri" panose="020F0502020204030204" pitchFamily="34" charset="0"/>
            </a:endParaRPr>
          </a:p>
          <a:p>
            <a:pPr marL="0" lvl="0" indent="0">
              <a:buNone/>
            </a:pPr>
            <a:r>
              <a:rPr lang="fr-BE" dirty="0">
                <a:effectLst/>
                <a:ea typeface="Times New Roman" panose="02020603050405020304" pitchFamily="18" charset="0"/>
              </a:rPr>
              <a:t>Mardi 21 mars                   de 09h30 à 12h30</a:t>
            </a:r>
          </a:p>
          <a:p>
            <a:pPr marL="0" lvl="0" indent="0">
              <a:buNone/>
            </a:pPr>
            <a:endParaRPr lang="fr-BE" dirty="0">
              <a:effectLst/>
              <a:ea typeface="Calibri" panose="020F0502020204030204" pitchFamily="34" charset="0"/>
            </a:endParaRPr>
          </a:p>
        </p:txBody>
      </p:sp>
    </p:spTree>
    <p:extLst>
      <p:ext uri="{BB962C8B-B14F-4D97-AF65-F5344CB8AC3E}">
        <p14:creationId xmlns:p14="http://schemas.microsoft.com/office/powerpoint/2010/main" val="12370604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Sortie outil de simulation</a:t>
            </a:r>
            <a:br>
              <a:rPr lang="fr-FR" dirty="0">
                <a:solidFill>
                  <a:srgbClr val="A31668"/>
                </a:solidFill>
              </a:rPr>
            </a:br>
            <a:r>
              <a:rPr lang="fr-FR" dirty="0">
                <a:solidFill>
                  <a:srgbClr val="A31668"/>
                </a:solidFill>
              </a:rPr>
              <a:t>Date officieuse</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1825624"/>
            <a:ext cx="10515600" cy="5032375"/>
          </a:xfrm>
        </p:spPr>
        <p:txBody>
          <a:bodyPr/>
          <a:lstStyle/>
          <a:p>
            <a:pPr marL="0" lvl="0" indent="0">
              <a:buNone/>
            </a:pPr>
            <a:endParaRPr lang="fr-BE" dirty="0">
              <a:effectLst/>
              <a:ea typeface="Calibri" panose="020F0502020204030204" pitchFamily="34" charset="0"/>
            </a:endParaRPr>
          </a:p>
          <a:p>
            <a:pPr marL="0" lvl="0" indent="0">
              <a:buNone/>
            </a:pPr>
            <a:r>
              <a:rPr lang="fr-BE" dirty="0">
                <a:ea typeface="Calibri" panose="020F0502020204030204" pitchFamily="34" charset="0"/>
              </a:rPr>
              <a:t>8 mars 2023</a:t>
            </a:r>
          </a:p>
          <a:p>
            <a:pPr marL="0" lvl="0" indent="0">
              <a:buNone/>
            </a:pPr>
            <a:endParaRPr lang="fr-BE" dirty="0">
              <a:effectLst/>
              <a:ea typeface="Calibri" panose="020F0502020204030204" pitchFamily="34" charset="0"/>
            </a:endParaRPr>
          </a:p>
          <a:p>
            <a:pPr marL="0" indent="0">
              <a:buNone/>
            </a:pPr>
            <a:r>
              <a:rPr lang="fr-BE" dirty="0"/>
              <a:t>(Sauf erreur pas encore communiqué officiellement par </a:t>
            </a:r>
            <a:r>
              <a:rPr lang="fr-BE" dirty="0" err="1"/>
              <a:t>Ific</a:t>
            </a:r>
            <a:r>
              <a:rPr lang="fr-BE" dirty="0"/>
              <a:t>)</a:t>
            </a:r>
          </a:p>
        </p:txBody>
      </p:sp>
    </p:spTree>
    <p:extLst>
      <p:ext uri="{BB962C8B-B14F-4D97-AF65-F5344CB8AC3E}">
        <p14:creationId xmlns:p14="http://schemas.microsoft.com/office/powerpoint/2010/main" val="23492488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Date E - Date « bascule »</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1589104"/>
            <a:ext cx="10515600" cy="5078026"/>
          </a:xfrm>
        </p:spPr>
        <p:txBody>
          <a:bodyPr>
            <a:normAutofit fontScale="92500" lnSpcReduction="20000"/>
          </a:bodyPr>
          <a:lstStyle/>
          <a:p>
            <a:r>
              <a:rPr lang="fr-FR" dirty="0"/>
              <a:t>Dans les 7 jours de la date E</a:t>
            </a:r>
          </a:p>
          <a:p>
            <a:endParaRPr lang="fr-FR" dirty="0"/>
          </a:p>
          <a:p>
            <a:r>
              <a:rPr lang="fr-FR" dirty="0"/>
              <a:t>Tous les agents relevant du champ d’application doivent recevoir une </a:t>
            </a:r>
            <a:r>
              <a:rPr lang="fr-FR" b="1" dirty="0"/>
              <a:t>attribution de fonction </a:t>
            </a:r>
            <a:r>
              <a:rPr lang="fr-FR" b="1" dirty="0" err="1"/>
              <a:t>Ific</a:t>
            </a:r>
            <a:r>
              <a:rPr lang="fr-FR" b="1" dirty="0"/>
              <a:t> </a:t>
            </a:r>
            <a:r>
              <a:rPr lang="fr-FR" dirty="0"/>
              <a:t>et ont la possibilité d’introduire un </a:t>
            </a:r>
            <a:r>
              <a:rPr lang="fr-FR" b="1" dirty="0"/>
              <a:t>recours</a:t>
            </a:r>
            <a:r>
              <a:rPr lang="fr-FR" dirty="0"/>
              <a:t> contre cette attribution de fonction </a:t>
            </a:r>
            <a:br>
              <a:rPr lang="fr-FR" dirty="0"/>
            </a:br>
            <a:r>
              <a:rPr lang="fr-FR" dirty="0"/>
              <a:t>(que le barème de la fonction </a:t>
            </a:r>
            <a:r>
              <a:rPr lang="fr-FR" dirty="0" err="1"/>
              <a:t>Ific</a:t>
            </a:r>
            <a:r>
              <a:rPr lang="fr-FR" dirty="0"/>
              <a:t> soit activé ou non)</a:t>
            </a:r>
          </a:p>
          <a:p>
            <a:pPr marL="0" indent="0">
              <a:buNone/>
            </a:pPr>
            <a:endParaRPr lang="fr-FR" dirty="0"/>
          </a:p>
          <a:p>
            <a:r>
              <a:rPr lang="fr-FR" dirty="0"/>
              <a:t>Seuls les agents qui se sont vu attribuer une </a:t>
            </a:r>
            <a:r>
              <a:rPr lang="fr-FR" b="1" dirty="0"/>
              <a:t>fonction </a:t>
            </a:r>
            <a:r>
              <a:rPr lang="fr-FR" b="1" dirty="0" err="1"/>
              <a:t>Ific</a:t>
            </a:r>
            <a:r>
              <a:rPr lang="fr-FR" b="1" dirty="0"/>
              <a:t> </a:t>
            </a:r>
            <a:r>
              <a:rPr lang="fr-FR" dirty="0"/>
              <a:t>dont le </a:t>
            </a:r>
            <a:r>
              <a:rPr lang="fr-FR" b="1" dirty="0"/>
              <a:t>barème est activé </a:t>
            </a:r>
            <a:r>
              <a:rPr lang="fr-FR" dirty="0"/>
              <a:t>reçoivent la </a:t>
            </a:r>
            <a:r>
              <a:rPr lang="fr-FR" b="1" dirty="0"/>
              <a:t>possibilité d’opter pour l’</a:t>
            </a:r>
            <a:r>
              <a:rPr lang="fr-FR" b="1" dirty="0" err="1"/>
              <a:t>Ific</a:t>
            </a:r>
            <a:r>
              <a:rPr lang="fr-FR" b="1" dirty="0"/>
              <a:t>,</a:t>
            </a:r>
            <a:r>
              <a:rPr lang="fr-FR" dirty="0"/>
              <a:t>            sur base d’une </a:t>
            </a:r>
            <a:r>
              <a:rPr lang="fr-FR" b="1" dirty="0"/>
              <a:t>simulation</a:t>
            </a:r>
            <a:r>
              <a:rPr lang="fr-FR" dirty="0"/>
              <a:t> salariale individuelle.</a:t>
            </a:r>
          </a:p>
          <a:p>
            <a:pPr marL="0" indent="0">
              <a:buNone/>
            </a:pPr>
            <a:r>
              <a:rPr lang="fr-FR" dirty="0"/>
              <a:t>  </a:t>
            </a:r>
            <a:r>
              <a:rPr lang="fr-FR" dirty="0">
                <a:sym typeface="Wingdings" panose="05000000000000000000" pitchFamily="2" charset="2"/>
              </a:rPr>
              <a:t></a:t>
            </a:r>
            <a:r>
              <a:rPr lang="fr-FR" dirty="0"/>
              <a:t> personnel infirmier et réactivation en CPAS</a:t>
            </a:r>
          </a:p>
          <a:p>
            <a:pPr marL="0" indent="0">
              <a:buNone/>
            </a:pPr>
            <a:r>
              <a:rPr lang="fr-FR" dirty="0"/>
              <a:t>       tout le personnel en intercommunale hospitalière</a:t>
            </a:r>
          </a:p>
          <a:p>
            <a:pPr marL="0" indent="0">
              <a:buNone/>
            </a:pPr>
            <a:endParaRPr lang="fr-FR" dirty="0"/>
          </a:p>
          <a:p>
            <a:pPr marL="0" indent="0">
              <a:buNone/>
            </a:pPr>
            <a:r>
              <a:rPr lang="fr-FR" dirty="0"/>
              <a:t>Délai de 6 semaines pour donner son choix</a:t>
            </a:r>
            <a:endParaRPr lang="fr-BE" dirty="0"/>
          </a:p>
        </p:txBody>
      </p:sp>
    </p:spTree>
    <p:extLst>
      <p:ext uri="{BB962C8B-B14F-4D97-AF65-F5344CB8AC3E}">
        <p14:creationId xmlns:p14="http://schemas.microsoft.com/office/powerpoint/2010/main" val="1382781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Plan</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a:bodyPr>
          <a:lstStyle/>
          <a:p>
            <a:r>
              <a:rPr lang="fr-FR" dirty="0" err="1"/>
              <a:t>Ific</a:t>
            </a:r>
            <a:r>
              <a:rPr lang="fr-FR" dirty="0"/>
              <a:t> - Quelques rappels</a:t>
            </a:r>
          </a:p>
          <a:p>
            <a:r>
              <a:rPr lang="fr-FR" dirty="0"/>
              <a:t>Sources actuelles</a:t>
            </a:r>
          </a:p>
          <a:p>
            <a:r>
              <a:rPr lang="fr-FR" dirty="0"/>
              <a:t>Champ d’application et fonctions avec activation barémique</a:t>
            </a:r>
          </a:p>
          <a:p>
            <a:r>
              <a:rPr lang="fr-FR" dirty="0"/>
              <a:t>Planning régional « indicatif »</a:t>
            </a:r>
          </a:p>
          <a:p>
            <a:r>
              <a:rPr lang="fr-FR" dirty="0"/>
              <a:t>Points spécifiques</a:t>
            </a:r>
          </a:p>
          <a:p>
            <a:r>
              <a:rPr lang="fr-BE" dirty="0"/>
              <a:t>Points d’attention sur le financement</a:t>
            </a:r>
          </a:p>
          <a:p>
            <a:r>
              <a:rPr lang="fr-BE" dirty="0"/>
              <a:t>Enjeux à court terme</a:t>
            </a:r>
          </a:p>
          <a:p>
            <a:endParaRPr lang="fr-BE" dirty="0"/>
          </a:p>
        </p:txBody>
      </p:sp>
    </p:spTree>
    <p:extLst>
      <p:ext uri="{BB962C8B-B14F-4D97-AF65-F5344CB8AC3E}">
        <p14:creationId xmlns:p14="http://schemas.microsoft.com/office/powerpoint/2010/main" val="28113686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Date E</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lnSpcReduction="10000"/>
          </a:bodyPr>
          <a:lstStyle/>
          <a:p>
            <a:pPr marL="0" indent="0">
              <a:buNone/>
            </a:pPr>
            <a:endParaRPr lang="fr-FR" dirty="0"/>
          </a:p>
          <a:p>
            <a:pPr marL="0" indent="0">
              <a:buNone/>
            </a:pPr>
            <a:r>
              <a:rPr lang="fr-FR" dirty="0"/>
              <a:t>Annoncée par le protocole </a:t>
            </a:r>
            <a:r>
              <a:rPr lang="fr-FR" dirty="0" err="1"/>
              <a:t>Ific</a:t>
            </a:r>
            <a:r>
              <a:rPr lang="fr-FR" dirty="0"/>
              <a:t> 2021 - Partie 1</a:t>
            </a:r>
          </a:p>
          <a:p>
            <a:pPr marL="0" indent="0">
              <a:buNone/>
            </a:pPr>
            <a:r>
              <a:rPr lang="fr-FR" dirty="0"/>
              <a:t>Il précisait</a:t>
            </a:r>
          </a:p>
          <a:p>
            <a:pPr marL="0" indent="0">
              <a:buNone/>
            </a:pPr>
            <a:endParaRPr lang="fr-FR" dirty="0"/>
          </a:p>
          <a:p>
            <a:pPr marL="0" indent="0">
              <a:buNone/>
            </a:pPr>
            <a:endParaRPr lang="fr-FR" dirty="0"/>
          </a:p>
          <a:p>
            <a:pPr marL="0" indent="0">
              <a:buNone/>
            </a:pPr>
            <a:endParaRPr lang="fr-BE" dirty="0"/>
          </a:p>
          <a:p>
            <a:pPr marL="0" indent="0">
              <a:buNone/>
            </a:pPr>
            <a:endParaRPr lang="fr-BE" dirty="0"/>
          </a:p>
          <a:p>
            <a:pPr marL="0" indent="0">
              <a:buNone/>
            </a:pPr>
            <a:r>
              <a:rPr lang="fr-FR" dirty="0"/>
              <a:t>Protocole </a:t>
            </a:r>
            <a:r>
              <a:rPr lang="fr-FR" dirty="0" err="1"/>
              <a:t>Ific</a:t>
            </a:r>
            <a:r>
              <a:rPr lang="fr-FR" dirty="0"/>
              <a:t> 2021 (partie 1) - attribution des fonctions sectorielles </a:t>
            </a:r>
            <a:r>
              <a:rPr lang="fr-FR" dirty="0" err="1"/>
              <a:t>Ific</a:t>
            </a:r>
            <a:r>
              <a:rPr lang="fr-FR" dirty="0"/>
              <a:t> et rapportage salarial</a:t>
            </a:r>
          </a:p>
          <a:p>
            <a:pPr marL="0" indent="0">
              <a:buNone/>
            </a:pPr>
            <a:endParaRPr lang="fr-BE" dirty="0"/>
          </a:p>
        </p:txBody>
      </p:sp>
      <p:graphicFrame>
        <p:nvGraphicFramePr>
          <p:cNvPr id="5" name="Tableau 4">
            <a:extLst>
              <a:ext uri="{FF2B5EF4-FFF2-40B4-BE49-F238E27FC236}">
                <a16:creationId xmlns:a16="http://schemas.microsoft.com/office/drawing/2014/main" id="{3489F5FF-0B99-A3E0-02AF-351308782592}"/>
              </a:ext>
            </a:extLst>
          </p:cNvPr>
          <p:cNvGraphicFramePr>
            <a:graphicFrameLocks noGrp="1"/>
          </p:cNvGraphicFramePr>
          <p:nvPr>
            <p:custDataLst>
              <p:tags r:id="rId3"/>
            </p:custDataLst>
            <p:extLst>
              <p:ext uri="{D42A27DB-BD31-4B8C-83A1-F6EECF244321}">
                <p14:modId xmlns:p14="http://schemas.microsoft.com/office/powerpoint/2010/main" val="343530268"/>
              </p:ext>
            </p:extLst>
          </p:nvPr>
        </p:nvGraphicFramePr>
        <p:xfrm>
          <a:off x="923827" y="3270156"/>
          <a:ext cx="9987379" cy="1287978"/>
        </p:xfrm>
        <a:graphic>
          <a:graphicData uri="http://schemas.openxmlformats.org/drawingml/2006/table">
            <a:tbl>
              <a:tblPr firstRow="1" firstCol="1" bandRow="1">
                <a:tableStyleId>{5C22544A-7EE6-4342-B048-85BDC9FD1C3A}</a:tableStyleId>
              </a:tblPr>
              <a:tblGrid>
                <a:gridCol w="3901455">
                  <a:extLst>
                    <a:ext uri="{9D8B030D-6E8A-4147-A177-3AD203B41FA5}">
                      <a16:colId xmlns:a16="http://schemas.microsoft.com/office/drawing/2014/main" val="2699221329"/>
                    </a:ext>
                  </a:extLst>
                </a:gridCol>
                <a:gridCol w="6085924">
                  <a:extLst>
                    <a:ext uri="{9D8B030D-6E8A-4147-A177-3AD203B41FA5}">
                      <a16:colId xmlns:a16="http://schemas.microsoft.com/office/drawing/2014/main" val="3913625145"/>
                    </a:ext>
                  </a:extLst>
                </a:gridCol>
              </a:tblGrid>
              <a:tr h="1287978">
                <a:tc>
                  <a:txBody>
                    <a:bodyPr/>
                    <a:lstStyle/>
                    <a:p>
                      <a:pPr>
                        <a:lnSpc>
                          <a:spcPct val="107000"/>
                        </a:lnSpc>
                        <a:spcAft>
                          <a:spcPts val="800"/>
                        </a:spcAft>
                      </a:pPr>
                      <a:r>
                        <a:rPr lang="fr-FR" sz="26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Entre le 09/01/2023 et le 09/04/2023</a:t>
                      </a:r>
                      <a:endParaRPr lang="fr-BE" sz="26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7000"/>
                        </a:lnSpc>
                        <a:spcAft>
                          <a:spcPts val="800"/>
                        </a:spcAft>
                      </a:pPr>
                      <a:r>
                        <a:rPr lang="fr-FR" sz="2600" b="0" kern="1200" dirty="0">
                          <a:solidFill>
                            <a:schemeClr val="tx1"/>
                          </a:solidFill>
                          <a:effectLst/>
                          <a:latin typeface="Arial" panose="020B0604020202020204" pitchFamily="34" charset="0"/>
                          <a:ea typeface="+mn-ea"/>
                          <a:cs typeface="Arial" panose="020B0604020202020204" pitchFamily="34" charset="0"/>
                        </a:rPr>
                        <a:t>Communication aux membres du personnel de l’attribution de fonction </a:t>
                      </a:r>
                      <a:endParaRPr lang="fr-BE" sz="2600" b="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78487916"/>
                  </a:ext>
                </a:extLst>
              </a:tr>
            </a:tbl>
          </a:graphicData>
        </a:graphic>
      </p:graphicFrame>
    </p:spTree>
    <p:extLst>
      <p:ext uri="{BB962C8B-B14F-4D97-AF65-F5344CB8AC3E}">
        <p14:creationId xmlns:p14="http://schemas.microsoft.com/office/powerpoint/2010/main" val="31606104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Date E</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a:bodyPr>
          <a:lstStyle/>
          <a:p>
            <a:pPr marL="0" indent="0">
              <a:buNone/>
            </a:pPr>
            <a:endParaRPr lang="fr-FR" dirty="0"/>
          </a:p>
          <a:p>
            <a:r>
              <a:rPr lang="fr-FR" dirty="0"/>
              <a:t> Au plus tôt le 19 avril 2023 </a:t>
            </a:r>
          </a:p>
          <a:p>
            <a:pPr marL="0" indent="0">
              <a:buNone/>
            </a:pPr>
            <a:r>
              <a:rPr lang="fr-FR" dirty="0"/>
              <a:t> </a:t>
            </a:r>
          </a:p>
          <a:p>
            <a:r>
              <a:rPr lang="fr-FR" dirty="0"/>
              <a:t>Au plus tard le lendemain du jour où l’autorité locale </a:t>
            </a:r>
          </a:p>
          <a:p>
            <a:pPr marL="0" indent="0">
              <a:buNone/>
            </a:pPr>
            <a:r>
              <a:rPr lang="fr-FR" dirty="0"/>
              <a:t>  aura pu faire adopter le protocole par les instances locales  </a:t>
            </a:r>
          </a:p>
          <a:p>
            <a:pPr marL="0" indent="0">
              <a:buNone/>
            </a:pPr>
            <a:r>
              <a:rPr lang="fr-FR" dirty="0"/>
              <a:t>  selon les règles en vigueur.</a:t>
            </a:r>
          </a:p>
          <a:p>
            <a:endParaRPr lang="fr-FR" dirty="0"/>
          </a:p>
          <a:p>
            <a:endParaRPr lang="fr-BE" dirty="0"/>
          </a:p>
        </p:txBody>
      </p:sp>
    </p:spTree>
    <p:extLst>
      <p:ext uri="{BB962C8B-B14F-4D97-AF65-F5344CB8AC3E}">
        <p14:creationId xmlns:p14="http://schemas.microsoft.com/office/powerpoint/2010/main" val="39377772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Date E</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fontScale="92500" lnSpcReduction="10000"/>
          </a:bodyPr>
          <a:lstStyle/>
          <a:p>
            <a:pPr marL="0" indent="0">
              <a:buNone/>
            </a:pPr>
            <a:r>
              <a:rPr lang="fr-FR" dirty="0"/>
              <a:t>La formule est un compromis entre :</a:t>
            </a:r>
          </a:p>
          <a:p>
            <a:pPr>
              <a:buFontTx/>
              <a:buChar char="-"/>
            </a:pPr>
            <a:r>
              <a:rPr lang="fr-FR" dirty="0"/>
              <a:t>la nécessité d’appliquer au plus vite l’</a:t>
            </a:r>
            <a:r>
              <a:rPr lang="fr-FR" dirty="0" err="1"/>
              <a:t>Ific</a:t>
            </a:r>
            <a:r>
              <a:rPr lang="fr-FR" dirty="0"/>
              <a:t> pour assurer la continuité des soins et rester attractif ;</a:t>
            </a:r>
          </a:p>
          <a:p>
            <a:pPr marL="0" indent="0">
              <a:buNone/>
            </a:pPr>
            <a:r>
              <a:rPr lang="fr-FR" i="1" dirty="0"/>
              <a:t>(l’idée d’une Date E en avril était de liquider les salaires en juin)</a:t>
            </a:r>
          </a:p>
          <a:p>
            <a:pPr marL="0" indent="0">
              <a:buNone/>
            </a:pPr>
            <a:r>
              <a:rPr lang="fr-FR" dirty="0"/>
              <a:t>- la demande expresse de sécurité juridique revenue de CPAS ;</a:t>
            </a:r>
          </a:p>
          <a:p>
            <a:pPr marL="0" indent="0">
              <a:buNone/>
            </a:pPr>
            <a:r>
              <a:rPr lang="fr-FR" dirty="0"/>
              <a:t>- la situation des Interco et Ch. XII qui appliquent déjà l’</a:t>
            </a:r>
            <a:r>
              <a:rPr lang="fr-FR" dirty="0" err="1"/>
              <a:t>Ific</a:t>
            </a:r>
            <a:r>
              <a:rPr lang="fr-FR" dirty="0"/>
              <a:t> au fédéral et sont davantage en capacité d’avancer vite </a:t>
            </a:r>
          </a:p>
          <a:p>
            <a:pPr marL="0" indent="0">
              <a:buNone/>
            </a:pPr>
            <a:endParaRPr lang="fr-BE" dirty="0"/>
          </a:p>
          <a:p>
            <a:pPr marL="0" indent="0">
              <a:buNone/>
            </a:pPr>
            <a:endParaRPr lang="fr-BE" dirty="0"/>
          </a:p>
          <a:p>
            <a:pPr marL="0" indent="0">
              <a:buNone/>
            </a:pPr>
            <a:r>
              <a:rPr lang="fr-BE" b="1" dirty="0"/>
              <a:t>!!! En secteur privé, l’</a:t>
            </a:r>
            <a:r>
              <a:rPr lang="fr-BE" b="1" dirty="0" err="1"/>
              <a:t>Ific</a:t>
            </a:r>
            <a:r>
              <a:rPr lang="fr-BE" b="1" dirty="0"/>
              <a:t> est déjà payé en avril</a:t>
            </a:r>
          </a:p>
        </p:txBody>
      </p:sp>
    </p:spTree>
    <p:extLst>
      <p:ext uri="{BB962C8B-B14F-4D97-AF65-F5344CB8AC3E}">
        <p14:creationId xmlns:p14="http://schemas.microsoft.com/office/powerpoint/2010/main" val="27896935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Timing indicatif si E au 19 avril</a:t>
            </a:r>
            <a:br>
              <a:rPr lang="fr-FR" dirty="0">
                <a:solidFill>
                  <a:srgbClr val="A31668"/>
                </a:solidFill>
              </a:rPr>
            </a:br>
            <a:r>
              <a:rPr lang="fr-FR" dirty="0">
                <a:solidFill>
                  <a:srgbClr val="A31668"/>
                </a:solidFill>
              </a:rPr>
              <a:t>(sinon tout décaler de x jours)</a:t>
            </a:r>
            <a:endParaRPr lang="fr-BE" dirty="0">
              <a:solidFill>
                <a:srgbClr val="A31668"/>
              </a:solidFill>
            </a:endParaRPr>
          </a:p>
        </p:txBody>
      </p:sp>
      <p:graphicFrame>
        <p:nvGraphicFramePr>
          <p:cNvPr id="4" name="Espace réservé du contenu 3">
            <a:extLst>
              <a:ext uri="{FF2B5EF4-FFF2-40B4-BE49-F238E27FC236}">
                <a16:creationId xmlns:a16="http://schemas.microsoft.com/office/drawing/2014/main" id="{7272C8D8-3D39-EE09-B377-F467F86D94E1}"/>
              </a:ext>
            </a:extLst>
          </p:cNvPr>
          <p:cNvGraphicFramePr>
            <a:graphicFrameLocks noGrp="1"/>
          </p:cNvGraphicFramePr>
          <p:nvPr>
            <p:ph idx="1"/>
            <p:custDataLst>
              <p:tags r:id="rId2"/>
            </p:custDataLst>
            <p:extLst>
              <p:ext uri="{D42A27DB-BD31-4B8C-83A1-F6EECF244321}">
                <p14:modId xmlns:p14="http://schemas.microsoft.com/office/powerpoint/2010/main" val="2957046512"/>
              </p:ext>
            </p:extLst>
          </p:nvPr>
        </p:nvGraphicFramePr>
        <p:xfrm>
          <a:off x="1074197" y="2112884"/>
          <a:ext cx="9987379" cy="4449191"/>
        </p:xfrm>
        <a:graphic>
          <a:graphicData uri="http://schemas.openxmlformats.org/drawingml/2006/table">
            <a:tbl>
              <a:tblPr firstRow="1" firstCol="1" bandRow="1">
                <a:tableStyleId>{5C22544A-7EE6-4342-B048-85BDC9FD1C3A}</a:tableStyleId>
              </a:tblPr>
              <a:tblGrid>
                <a:gridCol w="3622090">
                  <a:extLst>
                    <a:ext uri="{9D8B030D-6E8A-4147-A177-3AD203B41FA5}">
                      <a16:colId xmlns:a16="http://schemas.microsoft.com/office/drawing/2014/main" val="2104847468"/>
                    </a:ext>
                  </a:extLst>
                </a:gridCol>
                <a:gridCol w="6365289">
                  <a:extLst>
                    <a:ext uri="{9D8B030D-6E8A-4147-A177-3AD203B41FA5}">
                      <a16:colId xmlns:a16="http://schemas.microsoft.com/office/drawing/2014/main" val="989733606"/>
                    </a:ext>
                  </a:extLst>
                </a:gridCol>
              </a:tblGrid>
              <a:tr h="1287978">
                <a:tc>
                  <a:txBody>
                    <a:bodyPr/>
                    <a:lstStyle/>
                    <a:p>
                      <a:pPr>
                        <a:lnSpc>
                          <a:spcPct val="107000"/>
                        </a:lnSpc>
                        <a:spcAft>
                          <a:spcPts val="800"/>
                        </a:spcAft>
                      </a:pPr>
                      <a:r>
                        <a:rPr lang="fr-BE" sz="2800" b="0" dirty="0">
                          <a:effectLst/>
                          <a:latin typeface="Arial" panose="020B0604020202020204" pitchFamily="34" charset="0"/>
                          <a:cs typeface="Arial" panose="020B0604020202020204" pitchFamily="34" charset="0"/>
                        </a:rPr>
                        <a:t>Pour le 12.4.2023</a:t>
                      </a:r>
                    </a:p>
                    <a:p>
                      <a:pPr algn="r">
                        <a:lnSpc>
                          <a:spcPct val="107000"/>
                        </a:lnSpc>
                        <a:spcAft>
                          <a:spcPts val="800"/>
                        </a:spcAft>
                      </a:pPr>
                      <a:r>
                        <a:rPr lang="fr-BE" sz="2800" b="0" dirty="0">
                          <a:effectLst/>
                          <a:latin typeface="Arial" panose="020B0604020202020204" pitchFamily="34" charset="0"/>
                          <a:ea typeface="Calibri" panose="020F0502020204030204" pitchFamily="34" charset="0"/>
                          <a:cs typeface="Arial" panose="020B0604020202020204" pitchFamily="34" charset="0"/>
                        </a:rPr>
                        <a:t>(E-7)</a:t>
                      </a:r>
                    </a:p>
                  </a:txBody>
                  <a:tcPr marL="68580" marR="68580" marT="0" marB="0">
                    <a:lnR w="12700" cap="flat" cmpd="sng" algn="ctr">
                      <a:solidFill>
                        <a:schemeClr val="tx1"/>
                      </a:solidFill>
                      <a:prstDash val="solid"/>
                      <a:round/>
                      <a:headEnd type="none" w="med" len="med"/>
                      <a:tailEnd type="none" w="med" len="med"/>
                    </a:lnR>
                  </a:tcPr>
                </a:tc>
                <a:tc>
                  <a:txBody>
                    <a:bodyPr/>
                    <a:lstStyle/>
                    <a:p>
                      <a:pPr marL="0" algn="l" defTabSz="914400" rtl="0" eaLnBrk="1" latinLnBrk="0" hangingPunct="1">
                        <a:lnSpc>
                          <a:spcPct val="107000"/>
                        </a:lnSpc>
                        <a:spcAft>
                          <a:spcPts val="800"/>
                        </a:spcAft>
                      </a:pPr>
                      <a:r>
                        <a:rPr lang="fr-BE" sz="2800" b="0" kern="1200" dirty="0">
                          <a:solidFill>
                            <a:schemeClr val="dk1"/>
                          </a:solidFill>
                          <a:effectLst/>
                          <a:latin typeface="Arial" panose="020B0604020202020204" pitchFamily="34" charset="0"/>
                          <a:ea typeface="+mn-ea"/>
                          <a:cs typeface="Arial" panose="020B0604020202020204" pitchFamily="34" charset="0"/>
                        </a:rPr>
                        <a:t>Communication des attributions </a:t>
                      </a:r>
                    </a:p>
                    <a:p>
                      <a:pPr marL="0" algn="l" defTabSz="914400" rtl="0" eaLnBrk="1" latinLnBrk="0" hangingPunct="1">
                        <a:lnSpc>
                          <a:spcPct val="107000"/>
                        </a:lnSpc>
                        <a:spcAft>
                          <a:spcPts val="800"/>
                        </a:spcAft>
                      </a:pPr>
                      <a:r>
                        <a:rPr lang="fr-BE" sz="2800" b="0" kern="1200" dirty="0">
                          <a:solidFill>
                            <a:schemeClr val="dk1"/>
                          </a:solidFill>
                          <a:effectLst/>
                          <a:latin typeface="Arial" panose="020B0604020202020204" pitchFamily="34" charset="0"/>
                          <a:ea typeface="+mn-ea"/>
                          <a:cs typeface="Arial" panose="020B0604020202020204" pitchFamily="34" charset="0"/>
                        </a:rPr>
                        <a:t>à la commission d’accompagnement, </a:t>
                      </a:r>
                    </a:p>
                    <a:p>
                      <a:pPr marL="0" algn="l" defTabSz="914400" rtl="0" eaLnBrk="1" latinLnBrk="0" hangingPunct="1">
                        <a:lnSpc>
                          <a:spcPct val="107000"/>
                        </a:lnSpc>
                        <a:spcAft>
                          <a:spcPts val="800"/>
                        </a:spcAft>
                      </a:pPr>
                      <a:r>
                        <a:rPr lang="fr-BE" sz="2800" b="0" kern="1200" dirty="0">
                          <a:solidFill>
                            <a:schemeClr val="dk1"/>
                          </a:solidFill>
                          <a:effectLst/>
                          <a:latin typeface="Arial" panose="020B0604020202020204" pitchFamily="34" charset="0"/>
                          <a:ea typeface="+mn-ea"/>
                          <a:cs typeface="Arial" panose="020B0604020202020204" pitchFamily="34" charset="0"/>
                        </a:rPr>
                        <a:t>avant communication aux agents</a:t>
                      </a:r>
                    </a:p>
                    <a:p>
                      <a:pPr marL="0" algn="l" defTabSz="914400" rtl="0" eaLnBrk="1" latinLnBrk="0" hangingPunct="1">
                        <a:lnSpc>
                          <a:spcPct val="107000"/>
                        </a:lnSpc>
                        <a:spcAft>
                          <a:spcPts val="800"/>
                        </a:spcAft>
                      </a:pPr>
                      <a:endParaRPr lang="fr-BE" sz="2800" b="0"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3769825"/>
                  </a:ext>
                </a:extLst>
              </a:tr>
              <a:tr h="1268791">
                <a:tc>
                  <a:txBody>
                    <a:bodyPr/>
                    <a:lstStyle/>
                    <a:p>
                      <a:pPr>
                        <a:lnSpc>
                          <a:spcPct val="107000"/>
                        </a:lnSpc>
                        <a:spcAft>
                          <a:spcPts val="800"/>
                        </a:spcAft>
                      </a:pPr>
                      <a:r>
                        <a:rPr lang="nl-NL" sz="2800" b="0" dirty="0" err="1">
                          <a:effectLst/>
                          <a:latin typeface="Arial" panose="020B0604020202020204" pitchFamily="34" charset="0"/>
                          <a:cs typeface="Arial" panose="020B0604020202020204" pitchFamily="34" charset="0"/>
                        </a:rPr>
                        <a:t>Avant</a:t>
                      </a:r>
                      <a:r>
                        <a:rPr lang="nl-NL" sz="2800" b="0" dirty="0">
                          <a:effectLst/>
                          <a:latin typeface="Arial" panose="020B0604020202020204" pitchFamily="34" charset="0"/>
                          <a:cs typeface="Arial" panose="020B0604020202020204" pitchFamily="34" charset="0"/>
                        </a:rPr>
                        <a:t> </a:t>
                      </a:r>
                      <a:r>
                        <a:rPr lang="nl-NL" sz="2800" b="0" dirty="0" err="1">
                          <a:effectLst/>
                          <a:latin typeface="Arial" panose="020B0604020202020204" pitchFamily="34" charset="0"/>
                          <a:cs typeface="Arial" panose="020B0604020202020204" pitchFamily="34" charset="0"/>
                        </a:rPr>
                        <a:t>le</a:t>
                      </a:r>
                      <a:r>
                        <a:rPr lang="nl-NL" sz="2800" b="0" dirty="0">
                          <a:effectLst/>
                          <a:latin typeface="Arial" panose="020B0604020202020204" pitchFamily="34" charset="0"/>
                          <a:cs typeface="Arial" panose="020B0604020202020204" pitchFamily="34" charset="0"/>
                        </a:rPr>
                        <a:t> 19.4.2023</a:t>
                      </a:r>
                    </a:p>
                    <a:p>
                      <a:pPr algn="r">
                        <a:lnSpc>
                          <a:spcPct val="107000"/>
                        </a:lnSpc>
                        <a:spcAft>
                          <a:spcPts val="800"/>
                        </a:spcAft>
                      </a:pPr>
                      <a:r>
                        <a:rPr lang="nl-NL" sz="2800" b="0" dirty="0">
                          <a:effectLst/>
                          <a:latin typeface="Arial" panose="020B0604020202020204" pitchFamily="34" charset="0"/>
                          <a:ea typeface="Calibri" panose="020F0502020204030204" pitchFamily="34" charset="0"/>
                          <a:cs typeface="Arial" panose="020B0604020202020204" pitchFamily="34" charset="0"/>
                        </a:rPr>
                        <a:t>(E)</a:t>
                      </a:r>
                      <a:endParaRPr lang="fr-BE" sz="28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07000"/>
                        </a:lnSpc>
                        <a:spcAft>
                          <a:spcPts val="800"/>
                        </a:spcAft>
                      </a:pPr>
                      <a:r>
                        <a:rPr lang="fr-BE" sz="2800" b="0" dirty="0">
                          <a:effectLst/>
                          <a:latin typeface="Arial" panose="020B0604020202020204" pitchFamily="34" charset="0"/>
                          <a:cs typeface="Arial" panose="020B0604020202020204" pitchFamily="34" charset="0"/>
                        </a:rPr>
                        <a:t>Décision de principe des autorités locales d’appliquer l’</a:t>
                      </a:r>
                      <a:r>
                        <a:rPr lang="fr-BE" sz="2800" b="0" dirty="0" err="1">
                          <a:effectLst/>
                          <a:latin typeface="Arial" panose="020B0604020202020204" pitchFamily="34" charset="0"/>
                          <a:cs typeface="Arial" panose="020B0604020202020204" pitchFamily="34" charset="0"/>
                        </a:rPr>
                        <a:t>Ific</a:t>
                      </a:r>
                      <a:r>
                        <a:rPr lang="fr-BE" sz="2800" b="0" dirty="0">
                          <a:effectLst/>
                          <a:latin typeface="Arial" panose="020B0604020202020204" pitchFamily="34" charset="0"/>
                          <a:cs typeface="Arial" panose="020B0604020202020204" pitchFamily="34" charset="0"/>
                        </a:rPr>
                        <a:t> dans le respect du champ d’application du présent protocole</a:t>
                      </a:r>
                    </a:p>
                    <a:p>
                      <a:pPr>
                        <a:lnSpc>
                          <a:spcPct val="107000"/>
                        </a:lnSpc>
                        <a:spcAft>
                          <a:spcPts val="800"/>
                        </a:spcAft>
                      </a:pPr>
                      <a:endParaRPr lang="fr-BE" sz="28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0540848"/>
                  </a:ext>
                </a:extLst>
              </a:tr>
            </a:tbl>
          </a:graphicData>
        </a:graphic>
      </p:graphicFrame>
    </p:spTree>
    <p:extLst>
      <p:ext uri="{BB962C8B-B14F-4D97-AF65-F5344CB8AC3E}">
        <p14:creationId xmlns:p14="http://schemas.microsoft.com/office/powerpoint/2010/main" val="10125162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Timing indicatif si E au 19 avril</a:t>
            </a:r>
            <a:br>
              <a:rPr lang="fr-FR" dirty="0">
                <a:solidFill>
                  <a:srgbClr val="A31668"/>
                </a:solidFill>
              </a:rPr>
            </a:br>
            <a:r>
              <a:rPr lang="fr-FR" dirty="0">
                <a:solidFill>
                  <a:srgbClr val="A31668"/>
                </a:solidFill>
              </a:rPr>
              <a:t>(sinon tout décaler de x jours)</a:t>
            </a:r>
            <a:endParaRPr lang="fr-BE" dirty="0">
              <a:solidFill>
                <a:srgbClr val="A31668"/>
              </a:solidFill>
            </a:endParaRPr>
          </a:p>
        </p:txBody>
      </p:sp>
      <p:graphicFrame>
        <p:nvGraphicFramePr>
          <p:cNvPr id="4" name="Espace réservé du contenu 3">
            <a:extLst>
              <a:ext uri="{FF2B5EF4-FFF2-40B4-BE49-F238E27FC236}">
                <a16:creationId xmlns:a16="http://schemas.microsoft.com/office/drawing/2014/main" id="{7272C8D8-3D39-EE09-B377-F467F86D94E1}"/>
              </a:ext>
            </a:extLst>
          </p:cNvPr>
          <p:cNvGraphicFramePr>
            <a:graphicFrameLocks noGrp="1"/>
          </p:cNvGraphicFramePr>
          <p:nvPr>
            <p:ph idx="1"/>
            <p:custDataLst>
              <p:tags r:id="rId2"/>
            </p:custDataLst>
            <p:extLst>
              <p:ext uri="{D42A27DB-BD31-4B8C-83A1-F6EECF244321}">
                <p14:modId xmlns:p14="http://schemas.microsoft.com/office/powerpoint/2010/main" val="3783981097"/>
              </p:ext>
            </p:extLst>
          </p:nvPr>
        </p:nvGraphicFramePr>
        <p:xfrm>
          <a:off x="1081047" y="2417684"/>
          <a:ext cx="9987379" cy="2452878"/>
        </p:xfrm>
        <a:graphic>
          <a:graphicData uri="http://schemas.openxmlformats.org/drawingml/2006/table">
            <a:tbl>
              <a:tblPr firstRow="1" firstCol="1" bandRow="1">
                <a:tableStyleId>{5C22544A-7EE6-4342-B048-85BDC9FD1C3A}</a:tableStyleId>
              </a:tblPr>
              <a:tblGrid>
                <a:gridCol w="3622090">
                  <a:extLst>
                    <a:ext uri="{9D8B030D-6E8A-4147-A177-3AD203B41FA5}">
                      <a16:colId xmlns:a16="http://schemas.microsoft.com/office/drawing/2014/main" val="2104847468"/>
                    </a:ext>
                  </a:extLst>
                </a:gridCol>
                <a:gridCol w="6365289">
                  <a:extLst>
                    <a:ext uri="{9D8B030D-6E8A-4147-A177-3AD203B41FA5}">
                      <a16:colId xmlns:a16="http://schemas.microsoft.com/office/drawing/2014/main" val="989733606"/>
                    </a:ext>
                  </a:extLst>
                </a:gridCol>
              </a:tblGrid>
              <a:tr h="1287978">
                <a:tc>
                  <a:txBody>
                    <a:bodyPr/>
                    <a:lstStyle/>
                    <a:p>
                      <a:pPr>
                        <a:lnSpc>
                          <a:spcPct val="107000"/>
                        </a:lnSpc>
                        <a:spcAft>
                          <a:spcPts val="800"/>
                        </a:spcAft>
                      </a:pPr>
                      <a:r>
                        <a:rPr lang="fr-FR" sz="2800" b="0" dirty="0">
                          <a:effectLst/>
                          <a:latin typeface="Arial" panose="020B0604020202020204" pitchFamily="34" charset="0"/>
                          <a:ea typeface="Calibri" panose="020F0502020204030204" pitchFamily="34" charset="0"/>
                          <a:cs typeface="Arial" panose="020B0604020202020204" pitchFamily="34" charset="0"/>
                        </a:rPr>
                        <a:t>Entre le 19.4.2023 et le 26.4.2023</a:t>
                      </a:r>
                      <a:endParaRPr lang="fr-BE" sz="28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algn="l" defTabSz="914400" rtl="0" eaLnBrk="1" latinLnBrk="0" hangingPunct="1">
                        <a:lnSpc>
                          <a:spcPct val="107000"/>
                        </a:lnSpc>
                        <a:spcAft>
                          <a:spcPts val="800"/>
                        </a:spcAft>
                      </a:pPr>
                      <a:r>
                        <a:rPr lang="fr-FR" sz="2800" b="0" kern="1200" dirty="0">
                          <a:solidFill>
                            <a:schemeClr val="dk1"/>
                          </a:solidFill>
                          <a:effectLst/>
                          <a:latin typeface="Arial" panose="020B0604020202020204" pitchFamily="34" charset="0"/>
                          <a:ea typeface="+mn-ea"/>
                          <a:cs typeface="Arial" panose="020B0604020202020204" pitchFamily="34" charset="0"/>
                        </a:rPr>
                        <a:t>Communication aux membres du personnel de l’attribution de fonction</a:t>
                      </a:r>
                    </a:p>
                    <a:p>
                      <a:pPr marL="0" algn="l" defTabSz="914400" rtl="0" eaLnBrk="1" latinLnBrk="0" hangingPunct="1">
                        <a:lnSpc>
                          <a:spcPct val="107000"/>
                        </a:lnSpc>
                        <a:spcAft>
                          <a:spcPts val="800"/>
                        </a:spcAft>
                      </a:pPr>
                      <a:r>
                        <a:rPr lang="fr-FR" sz="2800" b="0" kern="1200" dirty="0">
                          <a:solidFill>
                            <a:schemeClr val="dk1"/>
                          </a:solidFill>
                          <a:effectLst/>
                          <a:latin typeface="Arial" panose="020B0604020202020204" pitchFamily="34" charset="0"/>
                          <a:ea typeface="+mn-ea"/>
                          <a:cs typeface="Arial" panose="020B0604020202020204" pitchFamily="34" charset="0"/>
                        </a:rPr>
                        <a:t>+ simulation salariale individuelle pour agents avec fonction « activée »</a:t>
                      </a:r>
                    </a:p>
                    <a:p>
                      <a:pPr marL="0" algn="l" defTabSz="914400" rtl="0" eaLnBrk="1" latinLnBrk="0" hangingPunct="1">
                        <a:lnSpc>
                          <a:spcPct val="107000"/>
                        </a:lnSpc>
                        <a:spcAft>
                          <a:spcPts val="800"/>
                        </a:spcAft>
                      </a:pPr>
                      <a:endParaRPr lang="fr-BE" sz="2800" b="0" kern="120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3769825"/>
                  </a:ext>
                </a:extLst>
              </a:tr>
            </a:tbl>
          </a:graphicData>
        </a:graphic>
      </p:graphicFrame>
    </p:spTree>
    <p:extLst>
      <p:ext uri="{BB962C8B-B14F-4D97-AF65-F5344CB8AC3E}">
        <p14:creationId xmlns:p14="http://schemas.microsoft.com/office/powerpoint/2010/main" val="28756988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Timing indicatif si E au 19 avril</a:t>
            </a:r>
            <a:br>
              <a:rPr lang="fr-FR" dirty="0">
                <a:solidFill>
                  <a:srgbClr val="A31668"/>
                </a:solidFill>
              </a:rPr>
            </a:br>
            <a:r>
              <a:rPr lang="fr-FR" dirty="0">
                <a:solidFill>
                  <a:srgbClr val="A31668"/>
                </a:solidFill>
              </a:rPr>
              <a:t>(sinon tout décaler de x jours)</a:t>
            </a:r>
            <a:endParaRPr lang="fr-BE" dirty="0">
              <a:solidFill>
                <a:srgbClr val="A31668"/>
              </a:solidFill>
            </a:endParaRPr>
          </a:p>
        </p:txBody>
      </p:sp>
      <p:graphicFrame>
        <p:nvGraphicFramePr>
          <p:cNvPr id="4" name="Espace réservé du contenu 3">
            <a:extLst>
              <a:ext uri="{FF2B5EF4-FFF2-40B4-BE49-F238E27FC236}">
                <a16:creationId xmlns:a16="http://schemas.microsoft.com/office/drawing/2014/main" id="{7272C8D8-3D39-EE09-B377-F467F86D94E1}"/>
              </a:ext>
            </a:extLst>
          </p:cNvPr>
          <p:cNvGraphicFramePr>
            <a:graphicFrameLocks noGrp="1"/>
          </p:cNvGraphicFramePr>
          <p:nvPr>
            <p:ph idx="1"/>
            <p:custDataLst>
              <p:tags r:id="rId2"/>
            </p:custDataLst>
            <p:extLst>
              <p:ext uri="{D42A27DB-BD31-4B8C-83A1-F6EECF244321}">
                <p14:modId xmlns:p14="http://schemas.microsoft.com/office/powerpoint/2010/main" val="2759774794"/>
              </p:ext>
            </p:extLst>
          </p:nvPr>
        </p:nvGraphicFramePr>
        <p:xfrm>
          <a:off x="1074197" y="2112884"/>
          <a:ext cx="9987379" cy="3569208"/>
        </p:xfrm>
        <a:graphic>
          <a:graphicData uri="http://schemas.openxmlformats.org/drawingml/2006/table">
            <a:tbl>
              <a:tblPr firstRow="1" firstCol="1" bandRow="1">
                <a:tableStyleId>{5C22544A-7EE6-4342-B048-85BDC9FD1C3A}</a:tableStyleId>
              </a:tblPr>
              <a:tblGrid>
                <a:gridCol w="3622090">
                  <a:extLst>
                    <a:ext uri="{9D8B030D-6E8A-4147-A177-3AD203B41FA5}">
                      <a16:colId xmlns:a16="http://schemas.microsoft.com/office/drawing/2014/main" val="2104847468"/>
                    </a:ext>
                  </a:extLst>
                </a:gridCol>
                <a:gridCol w="6365289">
                  <a:extLst>
                    <a:ext uri="{9D8B030D-6E8A-4147-A177-3AD203B41FA5}">
                      <a16:colId xmlns:a16="http://schemas.microsoft.com/office/drawing/2014/main" val="989733606"/>
                    </a:ext>
                  </a:extLst>
                </a:gridCol>
              </a:tblGrid>
              <a:tr h="1287978">
                <a:tc>
                  <a:txBody>
                    <a:bodyPr/>
                    <a:lstStyle/>
                    <a:p>
                      <a:pPr>
                        <a:lnSpc>
                          <a:spcPct val="107000"/>
                        </a:lnSpc>
                        <a:spcAft>
                          <a:spcPts val="800"/>
                        </a:spcAft>
                      </a:pPr>
                      <a:r>
                        <a:rPr lang="fr-BE" sz="2800" b="0" dirty="0">
                          <a:effectLst/>
                          <a:latin typeface="Arial" panose="020B0604020202020204" pitchFamily="34" charset="0"/>
                          <a:ea typeface="Calibri" panose="020F0502020204030204" pitchFamily="34" charset="0"/>
                          <a:cs typeface="Arial" panose="020B0604020202020204" pitchFamily="34" charset="0"/>
                        </a:rPr>
                        <a:t>Au plus tard pour le </a:t>
                      </a:r>
                    </a:p>
                    <a:p>
                      <a:pPr algn="r">
                        <a:lnSpc>
                          <a:spcPct val="107000"/>
                        </a:lnSpc>
                        <a:spcAft>
                          <a:spcPts val="800"/>
                        </a:spcAft>
                      </a:pPr>
                      <a:r>
                        <a:rPr lang="fr-BE" sz="2800" b="0" dirty="0">
                          <a:effectLst/>
                          <a:latin typeface="Arial" panose="020B0604020202020204" pitchFamily="34" charset="0"/>
                          <a:ea typeface="Calibri" panose="020F0502020204030204" pitchFamily="34" charset="0"/>
                          <a:cs typeface="Arial" panose="020B0604020202020204" pitchFamily="34" charset="0"/>
                        </a:rPr>
                        <a:t>7.6.2023</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07000"/>
                        </a:lnSpc>
                        <a:spcAft>
                          <a:spcPts val="800"/>
                        </a:spcAft>
                      </a:pPr>
                      <a:r>
                        <a:rPr lang="fr-BE" sz="2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Si pas de recours interne : </a:t>
                      </a:r>
                    </a:p>
                    <a:p>
                      <a:pPr>
                        <a:lnSpc>
                          <a:spcPct val="107000"/>
                        </a:lnSpc>
                        <a:spcAft>
                          <a:spcPts val="800"/>
                        </a:spcAft>
                      </a:pPr>
                      <a:r>
                        <a:rPr lang="fr-BE" sz="2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notification du choix barémique à l’employeur pour les agents avec fonction « activée »</a:t>
                      </a:r>
                    </a:p>
                    <a:p>
                      <a:pPr>
                        <a:lnSpc>
                          <a:spcPct val="107000"/>
                        </a:lnSpc>
                        <a:spcAft>
                          <a:spcPts val="800"/>
                        </a:spcAft>
                      </a:pPr>
                      <a:r>
                        <a:rPr lang="fr-BE" sz="2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Si recours interne :</a:t>
                      </a:r>
                    </a:p>
                    <a:p>
                      <a:pPr>
                        <a:lnSpc>
                          <a:spcPct val="107000"/>
                        </a:lnSpc>
                        <a:spcAft>
                          <a:spcPts val="800"/>
                        </a:spcAft>
                      </a:pPr>
                      <a:r>
                        <a:rPr lang="fr-BE" sz="2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introduction du dossier </a:t>
                      </a:r>
                    </a:p>
                    <a:p>
                      <a:pPr>
                        <a:lnSpc>
                          <a:spcPct val="107000"/>
                        </a:lnSpc>
                        <a:spcAft>
                          <a:spcPts val="800"/>
                        </a:spcAft>
                      </a:pPr>
                      <a:r>
                        <a:rPr lang="fr-BE" sz="2800" b="0" i="1" dirty="0">
                          <a:solidFill>
                            <a:schemeClr val="tx1"/>
                          </a:solidFill>
                          <a:effectLst/>
                          <a:latin typeface="Arial" panose="020B0604020202020204" pitchFamily="34" charset="0"/>
                          <a:ea typeface="Calibri" panose="020F0502020204030204" pitchFamily="34" charset="0"/>
                          <a:cs typeface="Arial" panose="020B0604020202020204" pitchFamily="34" charset="0"/>
                        </a:rPr>
                        <a:t>Pm : recours attribution de fonction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3769825"/>
                  </a:ext>
                </a:extLst>
              </a:tr>
            </a:tbl>
          </a:graphicData>
        </a:graphic>
      </p:graphicFrame>
    </p:spTree>
    <p:extLst>
      <p:ext uri="{BB962C8B-B14F-4D97-AF65-F5344CB8AC3E}">
        <p14:creationId xmlns:p14="http://schemas.microsoft.com/office/powerpoint/2010/main" val="4740657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Timing indicatif si E au 19 avril</a:t>
            </a:r>
            <a:br>
              <a:rPr lang="fr-FR" dirty="0">
                <a:solidFill>
                  <a:srgbClr val="A31668"/>
                </a:solidFill>
              </a:rPr>
            </a:br>
            <a:r>
              <a:rPr lang="fr-FR" dirty="0">
                <a:solidFill>
                  <a:srgbClr val="A31668"/>
                </a:solidFill>
              </a:rPr>
              <a:t>(sinon tout décaler de x jours)</a:t>
            </a:r>
            <a:endParaRPr lang="fr-BE" dirty="0">
              <a:solidFill>
                <a:srgbClr val="A31668"/>
              </a:solidFill>
            </a:endParaRPr>
          </a:p>
        </p:txBody>
      </p:sp>
      <p:graphicFrame>
        <p:nvGraphicFramePr>
          <p:cNvPr id="4" name="Espace réservé du contenu 3">
            <a:extLst>
              <a:ext uri="{FF2B5EF4-FFF2-40B4-BE49-F238E27FC236}">
                <a16:creationId xmlns:a16="http://schemas.microsoft.com/office/drawing/2014/main" id="{7272C8D8-3D39-EE09-B377-F467F86D94E1}"/>
              </a:ext>
            </a:extLst>
          </p:cNvPr>
          <p:cNvGraphicFramePr>
            <a:graphicFrameLocks noGrp="1"/>
          </p:cNvGraphicFramePr>
          <p:nvPr>
            <p:ph idx="1"/>
            <p:custDataLst>
              <p:tags r:id="rId2"/>
            </p:custDataLst>
            <p:extLst>
              <p:ext uri="{D42A27DB-BD31-4B8C-83A1-F6EECF244321}">
                <p14:modId xmlns:p14="http://schemas.microsoft.com/office/powerpoint/2010/main" val="996579784"/>
              </p:ext>
            </p:extLst>
          </p:nvPr>
        </p:nvGraphicFramePr>
        <p:xfrm>
          <a:off x="1081047" y="2481643"/>
          <a:ext cx="9987379" cy="1894713"/>
        </p:xfrm>
        <a:graphic>
          <a:graphicData uri="http://schemas.openxmlformats.org/drawingml/2006/table">
            <a:tbl>
              <a:tblPr firstRow="1" firstCol="1" bandRow="1">
                <a:tableStyleId>{5C22544A-7EE6-4342-B048-85BDC9FD1C3A}</a:tableStyleId>
              </a:tblPr>
              <a:tblGrid>
                <a:gridCol w="3622090">
                  <a:extLst>
                    <a:ext uri="{9D8B030D-6E8A-4147-A177-3AD203B41FA5}">
                      <a16:colId xmlns:a16="http://schemas.microsoft.com/office/drawing/2014/main" val="2104847468"/>
                    </a:ext>
                  </a:extLst>
                </a:gridCol>
                <a:gridCol w="6365289">
                  <a:extLst>
                    <a:ext uri="{9D8B030D-6E8A-4147-A177-3AD203B41FA5}">
                      <a16:colId xmlns:a16="http://schemas.microsoft.com/office/drawing/2014/main" val="989733606"/>
                    </a:ext>
                  </a:extLst>
                </a:gridCol>
              </a:tblGrid>
              <a:tr h="1287978">
                <a:tc>
                  <a:txBody>
                    <a:bodyPr/>
                    <a:lstStyle/>
                    <a:p>
                      <a:pPr>
                        <a:lnSpc>
                          <a:spcPct val="107000"/>
                        </a:lnSpc>
                        <a:spcAft>
                          <a:spcPts val="800"/>
                        </a:spcAft>
                      </a:pPr>
                      <a:r>
                        <a:rPr lang="fr-BE" sz="2800" b="0" dirty="0">
                          <a:effectLst/>
                          <a:latin typeface="Arial" panose="020B0604020202020204" pitchFamily="34" charset="0"/>
                          <a:ea typeface="Calibri" panose="020F0502020204030204" pitchFamily="34" charset="0"/>
                          <a:cs typeface="Arial" panose="020B0604020202020204" pitchFamily="34" charset="0"/>
                        </a:rPr>
                        <a:t>Pour le 30.6.2023</a:t>
                      </a:r>
                    </a:p>
                    <a:p>
                      <a:pPr>
                        <a:lnSpc>
                          <a:spcPct val="107000"/>
                        </a:lnSpc>
                        <a:spcAft>
                          <a:spcPts val="800"/>
                        </a:spcAft>
                      </a:pPr>
                      <a:r>
                        <a:rPr lang="fr-BE" sz="2800" b="0" dirty="0">
                          <a:effectLst/>
                          <a:latin typeface="Arial" panose="020B0604020202020204" pitchFamily="34" charset="0"/>
                          <a:ea typeface="Calibri" panose="020F0502020204030204" pitchFamily="34" charset="0"/>
                          <a:cs typeface="Arial" panose="020B0604020202020204" pitchFamily="34" charset="0"/>
                        </a:rPr>
                        <a:t>(« Fenêtre 4 mois »)</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07000"/>
                        </a:lnSpc>
                        <a:spcAft>
                          <a:spcPts val="800"/>
                        </a:spcAft>
                      </a:pPr>
                      <a:r>
                        <a:rPr lang="fr-FR" sz="2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Modification du statut par les autorités locales en vue de l’intégration des barèmes et fonctions sectorielles </a:t>
                      </a:r>
                      <a:r>
                        <a:rPr lang="fr-FR" sz="2800" b="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Ific</a:t>
                      </a:r>
                      <a:endParaRPr lang="fr-FR" sz="2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fr-BE" sz="2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3769825"/>
                  </a:ext>
                </a:extLst>
              </a:tr>
            </a:tbl>
          </a:graphicData>
        </a:graphic>
      </p:graphicFrame>
    </p:spTree>
    <p:extLst>
      <p:ext uri="{BB962C8B-B14F-4D97-AF65-F5344CB8AC3E}">
        <p14:creationId xmlns:p14="http://schemas.microsoft.com/office/powerpoint/2010/main" val="36805817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Timing indicatif si E au 19 avril</a:t>
            </a:r>
            <a:br>
              <a:rPr lang="fr-FR" dirty="0">
                <a:solidFill>
                  <a:srgbClr val="A31668"/>
                </a:solidFill>
              </a:rPr>
            </a:br>
            <a:r>
              <a:rPr lang="fr-FR" dirty="0">
                <a:solidFill>
                  <a:srgbClr val="A31668"/>
                </a:solidFill>
              </a:rPr>
              <a:t>(sinon tout décaler de x jours)</a:t>
            </a:r>
            <a:endParaRPr lang="fr-BE" dirty="0">
              <a:solidFill>
                <a:srgbClr val="A31668"/>
              </a:solidFill>
            </a:endParaRPr>
          </a:p>
        </p:txBody>
      </p:sp>
      <p:graphicFrame>
        <p:nvGraphicFramePr>
          <p:cNvPr id="4" name="Espace réservé du contenu 3">
            <a:extLst>
              <a:ext uri="{FF2B5EF4-FFF2-40B4-BE49-F238E27FC236}">
                <a16:creationId xmlns:a16="http://schemas.microsoft.com/office/drawing/2014/main" id="{7272C8D8-3D39-EE09-B377-F467F86D94E1}"/>
              </a:ext>
            </a:extLst>
          </p:cNvPr>
          <p:cNvGraphicFramePr>
            <a:graphicFrameLocks noGrp="1"/>
          </p:cNvGraphicFramePr>
          <p:nvPr>
            <p:ph idx="1"/>
            <p:custDataLst>
              <p:tags r:id="rId2"/>
            </p:custDataLst>
            <p:extLst>
              <p:ext uri="{D42A27DB-BD31-4B8C-83A1-F6EECF244321}">
                <p14:modId xmlns:p14="http://schemas.microsoft.com/office/powerpoint/2010/main" val="491835013"/>
              </p:ext>
            </p:extLst>
          </p:nvPr>
        </p:nvGraphicFramePr>
        <p:xfrm>
          <a:off x="1074197" y="2112884"/>
          <a:ext cx="9987379" cy="4653986"/>
        </p:xfrm>
        <a:graphic>
          <a:graphicData uri="http://schemas.openxmlformats.org/drawingml/2006/table">
            <a:tbl>
              <a:tblPr firstRow="1" firstCol="1" bandRow="1">
                <a:tableStyleId>{5C22544A-7EE6-4342-B048-85BDC9FD1C3A}</a:tableStyleId>
              </a:tblPr>
              <a:tblGrid>
                <a:gridCol w="3622090">
                  <a:extLst>
                    <a:ext uri="{9D8B030D-6E8A-4147-A177-3AD203B41FA5}">
                      <a16:colId xmlns:a16="http://schemas.microsoft.com/office/drawing/2014/main" val="2104847468"/>
                    </a:ext>
                  </a:extLst>
                </a:gridCol>
                <a:gridCol w="6365289">
                  <a:extLst>
                    <a:ext uri="{9D8B030D-6E8A-4147-A177-3AD203B41FA5}">
                      <a16:colId xmlns:a16="http://schemas.microsoft.com/office/drawing/2014/main" val="989733606"/>
                    </a:ext>
                  </a:extLst>
                </a:gridCol>
              </a:tblGrid>
              <a:tr h="1287978">
                <a:tc>
                  <a:txBody>
                    <a:bodyPr/>
                    <a:lstStyle/>
                    <a:p>
                      <a:pPr>
                        <a:lnSpc>
                          <a:spcPct val="107000"/>
                        </a:lnSpc>
                        <a:spcAft>
                          <a:spcPts val="800"/>
                        </a:spcAft>
                      </a:pPr>
                      <a:r>
                        <a:rPr lang="fr-BE" sz="2800" b="0" dirty="0">
                          <a:effectLst/>
                          <a:latin typeface="Arial" panose="020B0604020202020204" pitchFamily="34" charset="0"/>
                          <a:ea typeface="Calibri" panose="020F0502020204030204" pitchFamily="34" charset="0"/>
                          <a:cs typeface="Arial" panose="020B0604020202020204" pitchFamily="34" charset="0"/>
                        </a:rPr>
                        <a:t> Avant le 7.9.2023</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07000"/>
                        </a:lnSpc>
                        <a:spcAft>
                          <a:spcPts val="800"/>
                        </a:spcAft>
                      </a:pPr>
                      <a:r>
                        <a:rPr lang="fr-BE" sz="2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Traitement recours interne (à partir du moment de l’introduction du recours)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3769825"/>
                  </a:ext>
                </a:extLst>
              </a:tr>
              <a:tr h="1268791">
                <a:tc>
                  <a:txBody>
                    <a:bodyPr/>
                    <a:lstStyle/>
                    <a:p>
                      <a:pPr>
                        <a:lnSpc>
                          <a:spcPct val="107000"/>
                        </a:lnSpc>
                        <a:spcAft>
                          <a:spcPts val="800"/>
                        </a:spcAft>
                      </a:pPr>
                      <a:r>
                        <a:rPr lang="fr-BE" sz="2800" b="0" dirty="0">
                          <a:effectLst/>
                          <a:latin typeface="Arial" panose="020B0604020202020204" pitchFamily="34" charset="0"/>
                          <a:ea typeface="Calibri" panose="020F0502020204030204" pitchFamily="34" charset="0"/>
                          <a:cs typeface="Arial" panose="020B0604020202020204" pitchFamily="34" charset="0"/>
                        </a:rPr>
                        <a:t>Avant le 22.9.2023</a:t>
                      </a: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07000"/>
                        </a:lnSpc>
                        <a:spcAft>
                          <a:spcPts val="800"/>
                        </a:spcAft>
                      </a:pPr>
                      <a:r>
                        <a:rPr lang="fr-BE" sz="2800" b="0" dirty="0">
                          <a:effectLst/>
                          <a:latin typeface="Arial" panose="020B0604020202020204" pitchFamily="34" charset="0"/>
                          <a:ea typeface="Calibri" panose="020F0502020204030204" pitchFamily="34" charset="0"/>
                          <a:cs typeface="Arial" panose="020B0604020202020204" pitchFamily="34" charset="0"/>
                        </a:rPr>
                        <a:t>Dès le résultat du recours interne </a:t>
                      </a:r>
                    </a:p>
                    <a:p>
                      <a:pPr>
                        <a:lnSpc>
                          <a:spcPct val="107000"/>
                        </a:lnSpc>
                        <a:spcAft>
                          <a:spcPts val="800"/>
                        </a:spcAft>
                      </a:pPr>
                      <a:r>
                        <a:rPr lang="fr-BE" sz="2800" b="0" dirty="0">
                          <a:effectLst/>
                          <a:latin typeface="Arial" panose="020B0604020202020204" pitchFamily="34" charset="0"/>
                          <a:ea typeface="Calibri" panose="020F0502020204030204" pitchFamily="34" charset="0"/>
                          <a:cs typeface="Arial" panose="020B0604020202020204" pitchFamily="34" charset="0"/>
                        </a:rPr>
                        <a:t>(15 jours) :</a:t>
                      </a:r>
                    </a:p>
                    <a:p>
                      <a:pPr marL="742950" lvl="1" indent="-285750">
                        <a:lnSpc>
                          <a:spcPct val="107000"/>
                        </a:lnSpc>
                        <a:buFont typeface="Calibri" panose="020F0502020204030204" pitchFamily="34" charset="0"/>
                        <a:buChar char="-"/>
                      </a:pPr>
                      <a:r>
                        <a:rPr lang="fr-BE" sz="2800" b="0" dirty="0">
                          <a:effectLst/>
                          <a:latin typeface="Arial" panose="020B0604020202020204" pitchFamily="34" charset="0"/>
                          <a:ea typeface="Calibri" panose="020F0502020204030204" pitchFamily="34" charset="0"/>
                          <a:cs typeface="Arial" panose="020B0604020202020204" pitchFamily="34" charset="0"/>
                        </a:rPr>
                        <a:t>notification du choix barémique à l’employeur pour les agents avec fonction « activée »</a:t>
                      </a:r>
                    </a:p>
                    <a:p>
                      <a:pPr marL="742950" lvl="1" indent="-285750">
                        <a:lnSpc>
                          <a:spcPct val="107000"/>
                        </a:lnSpc>
                        <a:spcAft>
                          <a:spcPts val="800"/>
                        </a:spcAft>
                        <a:buFont typeface="Calibri" panose="020F0502020204030204" pitchFamily="34" charset="0"/>
                        <a:buChar char="-"/>
                      </a:pPr>
                      <a:r>
                        <a:rPr lang="fr-BE" sz="2800" b="0" dirty="0">
                          <a:effectLst/>
                          <a:latin typeface="Arial" panose="020B0604020202020204" pitchFamily="34" charset="0"/>
                          <a:ea typeface="Calibri" panose="020F0502020204030204" pitchFamily="34" charset="0"/>
                          <a:cs typeface="Arial" panose="020B0604020202020204" pitchFamily="34" charset="0"/>
                        </a:rPr>
                        <a:t>OU choix d’introduire un recours externe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0540848"/>
                  </a:ext>
                </a:extLst>
              </a:tr>
            </a:tbl>
          </a:graphicData>
        </a:graphic>
      </p:graphicFrame>
    </p:spTree>
    <p:extLst>
      <p:ext uri="{BB962C8B-B14F-4D97-AF65-F5344CB8AC3E}">
        <p14:creationId xmlns:p14="http://schemas.microsoft.com/office/powerpoint/2010/main" val="2268225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Timing indicatif si E au 19 avril</a:t>
            </a:r>
            <a:br>
              <a:rPr lang="fr-FR" dirty="0">
                <a:solidFill>
                  <a:srgbClr val="A31668"/>
                </a:solidFill>
              </a:rPr>
            </a:br>
            <a:r>
              <a:rPr lang="fr-FR" dirty="0">
                <a:solidFill>
                  <a:srgbClr val="A31668"/>
                </a:solidFill>
              </a:rPr>
              <a:t>(sinon tout décaler de x jours)</a:t>
            </a:r>
            <a:endParaRPr lang="fr-BE" dirty="0">
              <a:solidFill>
                <a:srgbClr val="A31668"/>
              </a:solidFill>
            </a:endParaRPr>
          </a:p>
        </p:txBody>
      </p:sp>
      <p:graphicFrame>
        <p:nvGraphicFramePr>
          <p:cNvPr id="4" name="Espace réservé du contenu 3">
            <a:extLst>
              <a:ext uri="{FF2B5EF4-FFF2-40B4-BE49-F238E27FC236}">
                <a16:creationId xmlns:a16="http://schemas.microsoft.com/office/drawing/2014/main" id="{7272C8D8-3D39-EE09-B377-F467F86D94E1}"/>
              </a:ext>
            </a:extLst>
          </p:cNvPr>
          <p:cNvGraphicFramePr>
            <a:graphicFrameLocks noGrp="1"/>
          </p:cNvGraphicFramePr>
          <p:nvPr>
            <p:ph idx="1"/>
            <p:custDataLst>
              <p:tags r:id="rId2"/>
            </p:custDataLst>
            <p:extLst>
              <p:ext uri="{D42A27DB-BD31-4B8C-83A1-F6EECF244321}">
                <p14:modId xmlns:p14="http://schemas.microsoft.com/office/powerpoint/2010/main" val="518037195"/>
              </p:ext>
            </p:extLst>
          </p:nvPr>
        </p:nvGraphicFramePr>
        <p:xfrm>
          <a:off x="1074197" y="2112884"/>
          <a:ext cx="9987379" cy="4025773"/>
        </p:xfrm>
        <a:graphic>
          <a:graphicData uri="http://schemas.openxmlformats.org/drawingml/2006/table">
            <a:tbl>
              <a:tblPr firstRow="1" firstCol="1" bandRow="1">
                <a:tableStyleId>{5C22544A-7EE6-4342-B048-85BDC9FD1C3A}</a:tableStyleId>
              </a:tblPr>
              <a:tblGrid>
                <a:gridCol w="3622090">
                  <a:extLst>
                    <a:ext uri="{9D8B030D-6E8A-4147-A177-3AD203B41FA5}">
                      <a16:colId xmlns:a16="http://schemas.microsoft.com/office/drawing/2014/main" val="2104847468"/>
                    </a:ext>
                  </a:extLst>
                </a:gridCol>
                <a:gridCol w="6365289">
                  <a:extLst>
                    <a:ext uri="{9D8B030D-6E8A-4147-A177-3AD203B41FA5}">
                      <a16:colId xmlns:a16="http://schemas.microsoft.com/office/drawing/2014/main" val="989733606"/>
                    </a:ext>
                  </a:extLst>
                </a:gridCol>
              </a:tblGrid>
              <a:tr h="1287978">
                <a:tc>
                  <a:txBody>
                    <a:bodyPr/>
                    <a:lstStyle/>
                    <a:p>
                      <a:pPr>
                        <a:lnSpc>
                          <a:spcPct val="107000"/>
                        </a:lnSpc>
                        <a:spcAft>
                          <a:spcPts val="800"/>
                        </a:spcAft>
                      </a:pPr>
                      <a:endParaRPr lang="fr-BE" sz="28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nSpc>
                          <a:spcPct val="107000"/>
                        </a:lnSpc>
                        <a:spcAft>
                          <a:spcPts val="800"/>
                        </a:spcAft>
                      </a:pPr>
                      <a:r>
                        <a:rPr lang="fr-FR" sz="2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Traitement du recours externe à partir du moment de son introduction</a:t>
                      </a:r>
                    </a:p>
                    <a:p>
                      <a:pPr>
                        <a:lnSpc>
                          <a:spcPct val="107000"/>
                        </a:lnSpc>
                        <a:spcAft>
                          <a:spcPts val="800"/>
                        </a:spcAft>
                      </a:pPr>
                      <a:r>
                        <a:rPr lang="fr-FR" sz="2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Dès le résultat du recours externe </a:t>
                      </a:r>
                    </a:p>
                    <a:p>
                      <a:pPr>
                        <a:lnSpc>
                          <a:spcPct val="107000"/>
                        </a:lnSpc>
                        <a:spcAft>
                          <a:spcPts val="800"/>
                        </a:spcAft>
                      </a:pPr>
                      <a:r>
                        <a:rPr lang="fr-FR" sz="2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(7 jours) :</a:t>
                      </a:r>
                    </a:p>
                    <a:p>
                      <a:pPr>
                        <a:lnSpc>
                          <a:spcPct val="107000"/>
                        </a:lnSpc>
                        <a:spcAft>
                          <a:spcPts val="800"/>
                        </a:spcAft>
                      </a:pPr>
                      <a:r>
                        <a:rPr lang="fr-FR" sz="2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 notification du choix barémique à l’employeur pour les agents avec fonction « activée »</a:t>
                      </a:r>
                    </a:p>
                    <a:p>
                      <a:pPr>
                        <a:lnSpc>
                          <a:spcPct val="107000"/>
                        </a:lnSpc>
                        <a:spcAft>
                          <a:spcPts val="800"/>
                        </a:spcAft>
                      </a:pPr>
                      <a:endParaRPr lang="fr-FR" sz="2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3769825"/>
                  </a:ext>
                </a:extLst>
              </a:tr>
            </a:tbl>
          </a:graphicData>
        </a:graphic>
      </p:graphicFrame>
    </p:spTree>
    <p:extLst>
      <p:ext uri="{BB962C8B-B14F-4D97-AF65-F5344CB8AC3E}">
        <p14:creationId xmlns:p14="http://schemas.microsoft.com/office/powerpoint/2010/main" val="42532858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endParaRPr lang="fr-BE" dirty="0"/>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lstStyle/>
          <a:p>
            <a:pPr marL="0" indent="0" algn="ctr">
              <a:buNone/>
            </a:pPr>
            <a:endParaRPr lang="fr-FR" dirty="0"/>
          </a:p>
          <a:p>
            <a:pPr marL="0" indent="0" algn="ctr">
              <a:spcBef>
                <a:spcPct val="0"/>
              </a:spcBef>
              <a:buNone/>
            </a:pPr>
            <a:r>
              <a:rPr lang="fr-FR" sz="4000" b="1" dirty="0">
                <a:solidFill>
                  <a:srgbClr val="A31668"/>
                </a:solidFill>
                <a:ea typeface="+mj-ea"/>
              </a:rPr>
              <a:t>Quelques point spécifiques</a:t>
            </a:r>
          </a:p>
        </p:txBody>
      </p:sp>
    </p:spTree>
    <p:extLst>
      <p:ext uri="{BB962C8B-B14F-4D97-AF65-F5344CB8AC3E}">
        <p14:creationId xmlns:p14="http://schemas.microsoft.com/office/powerpoint/2010/main" val="2530596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err="1">
                <a:solidFill>
                  <a:srgbClr val="A31668"/>
                </a:solidFill>
              </a:rPr>
              <a:t>Ific</a:t>
            </a:r>
            <a:r>
              <a:rPr lang="fr-FR" dirty="0">
                <a:solidFill>
                  <a:srgbClr val="A31668"/>
                </a:solidFill>
              </a:rPr>
              <a:t> - rappels</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417249" y="1825625"/>
            <a:ext cx="11336785" cy="4646546"/>
          </a:xfrm>
        </p:spPr>
        <p:txBody>
          <a:bodyPr>
            <a:normAutofit/>
          </a:bodyPr>
          <a:lstStyle/>
          <a:p>
            <a:r>
              <a:rPr lang="fr-FR" dirty="0"/>
              <a:t>L’</a:t>
            </a:r>
            <a:r>
              <a:rPr lang="fr-FR" dirty="0" err="1"/>
              <a:t>Ific</a:t>
            </a:r>
            <a:r>
              <a:rPr lang="fr-FR" dirty="0"/>
              <a:t> est un outil construit pour et par le secteur privé.</a:t>
            </a:r>
            <a:br>
              <a:rPr lang="fr-FR" dirty="0"/>
            </a:br>
            <a:r>
              <a:rPr lang="fr-FR" dirty="0"/>
              <a:t>Ce costume n’est donc pas du « sur mesure » pour le secteur public.   Son application en hôpital l’a rendu « non contournable » en MR-S</a:t>
            </a:r>
          </a:p>
          <a:p>
            <a:pPr marL="0" indent="0">
              <a:buNone/>
            </a:pPr>
            <a:endParaRPr lang="fr-FR" dirty="0"/>
          </a:p>
          <a:p>
            <a:r>
              <a:rPr lang="fr-FR" dirty="0"/>
              <a:t>Son application n’est pas avantageuse pour toutes les fonctions et tous les travailleurs en secteur public.</a:t>
            </a:r>
          </a:p>
          <a:p>
            <a:endParaRPr lang="fr-FR" dirty="0"/>
          </a:p>
          <a:p>
            <a:r>
              <a:rPr lang="fr-FR" dirty="0"/>
              <a:t>Globalement, en MR-S publique, 1 sur 2 (46 %)</a:t>
            </a:r>
          </a:p>
          <a:p>
            <a:pPr marL="0" indent="0">
              <a:buNone/>
            </a:pPr>
            <a:r>
              <a:rPr lang="fr-FR" dirty="0"/>
              <a:t>                         en MRS privée, 9 sur 10 (93 %) </a:t>
            </a:r>
          </a:p>
          <a:p>
            <a:endParaRPr lang="fr-BE" dirty="0"/>
          </a:p>
        </p:txBody>
      </p:sp>
    </p:spTree>
    <p:extLst>
      <p:ext uri="{BB962C8B-B14F-4D97-AF65-F5344CB8AC3E}">
        <p14:creationId xmlns:p14="http://schemas.microsoft.com/office/powerpoint/2010/main" val="182368903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Personnel qui a quitté la MR-S</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a:bodyPr>
          <a:lstStyle/>
          <a:p>
            <a:pPr marL="0" indent="0">
              <a:buNone/>
            </a:pPr>
            <a:r>
              <a:rPr lang="fr-FR" dirty="0"/>
              <a:t>La possibilité d’opter pour le barème </a:t>
            </a:r>
            <a:r>
              <a:rPr lang="fr-FR" dirty="0" err="1"/>
              <a:t>Ific</a:t>
            </a:r>
            <a:r>
              <a:rPr lang="fr-FR" dirty="0"/>
              <a:t> s'applique au personnel en service à la veille de la date E. </a:t>
            </a:r>
          </a:p>
          <a:p>
            <a:pPr marL="0" indent="0">
              <a:buNone/>
            </a:pPr>
            <a:r>
              <a:rPr lang="fr-FR" dirty="0"/>
              <a:t>Les agents qui ne seront plus en service à la date E n'ont pas la possibilité d'opter pour le barème </a:t>
            </a:r>
            <a:r>
              <a:rPr lang="fr-FR" dirty="0" err="1"/>
              <a:t>Ific</a:t>
            </a:r>
            <a:r>
              <a:rPr lang="fr-FR" dirty="0"/>
              <a:t>, et n’ont pas droit à la correction salariale rétroactive au 1.7.2022. </a:t>
            </a:r>
            <a:endParaRPr lang="fr-BE" dirty="0"/>
          </a:p>
        </p:txBody>
      </p:sp>
    </p:spTree>
    <p:extLst>
      <p:ext uri="{BB962C8B-B14F-4D97-AF65-F5344CB8AC3E}">
        <p14:creationId xmlns:p14="http://schemas.microsoft.com/office/powerpoint/2010/main" val="24287448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Infirmière prime TPP/QPP </a:t>
            </a:r>
            <a:br>
              <a:rPr lang="fr-FR" dirty="0">
                <a:solidFill>
                  <a:srgbClr val="A31668"/>
                </a:solidFill>
              </a:rPr>
            </a:b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a:bodyPr>
          <a:lstStyle/>
          <a:p>
            <a:pPr marL="0" indent="0">
              <a:buNone/>
            </a:pPr>
            <a:r>
              <a:rPr lang="fr-FR" dirty="0"/>
              <a:t>Un second moment de choix sera prévu ultérieurement pour les travailleurs bénéficiaires d’une prime TPP/QPP </a:t>
            </a:r>
          </a:p>
          <a:p>
            <a:pPr marL="0" indent="0">
              <a:buNone/>
            </a:pPr>
            <a:endParaRPr lang="fr-FR" dirty="0"/>
          </a:p>
          <a:p>
            <a:pPr marL="0" indent="0">
              <a:buNone/>
            </a:pPr>
            <a:r>
              <a:rPr lang="fr-FR" dirty="0"/>
              <a:t>Le cadre réglementaire wallon est en cours d’adaptation afin que ces travailleurs puissent bénéficier du nouveau complément de spécialisation TPP/QPP, équivalent à celui prévu dans les secteurs fédéraux de la santé en sus de leur barème </a:t>
            </a:r>
            <a:r>
              <a:rPr lang="fr-FR" dirty="0" err="1"/>
              <a:t>Ific</a:t>
            </a:r>
            <a:r>
              <a:rPr lang="fr-FR" dirty="0"/>
              <a:t>. </a:t>
            </a:r>
            <a:endParaRPr lang="fr-BE" dirty="0"/>
          </a:p>
        </p:txBody>
      </p:sp>
    </p:spTree>
    <p:extLst>
      <p:ext uri="{BB962C8B-B14F-4D97-AF65-F5344CB8AC3E}">
        <p14:creationId xmlns:p14="http://schemas.microsoft.com/office/powerpoint/2010/main" val="2909659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Prime attractivité et « printemps »</a:t>
            </a:r>
            <a:br>
              <a:rPr lang="fr-FR" dirty="0">
                <a:solidFill>
                  <a:srgbClr val="A31668"/>
                </a:solidFill>
              </a:rPr>
            </a:b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a:bodyPr>
          <a:lstStyle/>
          <a:p>
            <a:pPr marL="0" indent="0">
              <a:buNone/>
            </a:pPr>
            <a:r>
              <a:rPr lang="fr-FR" dirty="0"/>
              <a:t>Inchangées</a:t>
            </a:r>
            <a:endParaRPr lang="fr-BE" dirty="0"/>
          </a:p>
        </p:txBody>
      </p:sp>
    </p:spTree>
    <p:extLst>
      <p:ext uri="{BB962C8B-B14F-4D97-AF65-F5344CB8AC3E}">
        <p14:creationId xmlns:p14="http://schemas.microsoft.com/office/powerpoint/2010/main" val="6890774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Etudiant - Intérimaire</a:t>
            </a:r>
            <a:br>
              <a:rPr lang="fr-FR" dirty="0"/>
            </a:br>
            <a:endParaRPr lang="fr-BE" dirty="0"/>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a:bodyPr>
          <a:lstStyle/>
          <a:p>
            <a:pPr marL="0" indent="0">
              <a:buNone/>
            </a:pPr>
            <a:r>
              <a:rPr lang="fr-FR" dirty="0"/>
              <a:t>Le barème </a:t>
            </a:r>
            <a:r>
              <a:rPr lang="fr-FR" dirty="0" err="1"/>
              <a:t>Ific</a:t>
            </a:r>
            <a:r>
              <a:rPr lang="fr-FR" dirty="0"/>
              <a:t> s’applique automatiquement au personnel étudiant et au personnel intérimaire exerçant une fonction dont le barème </a:t>
            </a:r>
            <a:r>
              <a:rPr lang="fr-FR" dirty="0" err="1"/>
              <a:t>Ific</a:t>
            </a:r>
            <a:r>
              <a:rPr lang="fr-FR" dirty="0"/>
              <a:t> est activé, </a:t>
            </a:r>
          </a:p>
          <a:p>
            <a:pPr marL="0" indent="0">
              <a:buNone/>
            </a:pPr>
            <a:endParaRPr lang="fr-FR" dirty="0"/>
          </a:p>
          <a:p>
            <a:pPr marL="0" indent="0">
              <a:buNone/>
            </a:pPr>
            <a:r>
              <a:rPr lang="fr-FR" dirty="0"/>
              <a:t>Ceux en fonction ne reçoivent pas une simulation salariale </a:t>
            </a:r>
            <a:endParaRPr lang="fr-BE" dirty="0"/>
          </a:p>
        </p:txBody>
      </p:sp>
    </p:spTree>
    <p:extLst>
      <p:ext uri="{BB962C8B-B14F-4D97-AF65-F5344CB8AC3E}">
        <p14:creationId xmlns:p14="http://schemas.microsoft.com/office/powerpoint/2010/main" val="21203318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Aide soignant</a:t>
            </a:r>
            <a:br>
              <a:rPr lang="fr-FR" dirty="0">
                <a:solidFill>
                  <a:srgbClr val="A31668"/>
                </a:solidFill>
              </a:rPr>
            </a:br>
            <a:r>
              <a:rPr lang="fr-FR" dirty="0">
                <a:solidFill>
                  <a:srgbClr val="A31668"/>
                </a:solidFill>
              </a:rPr>
              <a:t>Procédure d’entretien en cours</a:t>
            </a:r>
            <a:br>
              <a:rPr lang="fr-FR" dirty="0">
                <a:solidFill>
                  <a:srgbClr val="A31668"/>
                </a:solidFill>
                <a:highlight>
                  <a:srgbClr val="FFFF00"/>
                </a:highlight>
              </a:rPr>
            </a:br>
            <a:endParaRPr lang="fr-BE" dirty="0">
              <a:solidFill>
                <a:srgbClr val="A31668"/>
              </a:solidFill>
              <a:highlight>
                <a:srgbClr val="FFFF00"/>
              </a:highlight>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1825624"/>
            <a:ext cx="10515600" cy="4763711"/>
          </a:xfrm>
        </p:spPr>
        <p:txBody>
          <a:bodyPr>
            <a:normAutofit/>
          </a:bodyPr>
          <a:lstStyle/>
          <a:p>
            <a:pPr marL="0" indent="0">
              <a:buNone/>
            </a:pPr>
            <a:r>
              <a:rPr lang="fr-FR" dirty="0"/>
              <a:t>Depuis 2019, 5 nouveaux actes ont été ajoutés à la liste d’actes que l’infirmier peut déléguer aux aides-soignants.</a:t>
            </a:r>
          </a:p>
          <a:p>
            <a:pPr marL="0" indent="0">
              <a:buNone/>
            </a:pPr>
            <a:endParaRPr lang="fr-FR" dirty="0"/>
          </a:p>
          <a:p>
            <a:pPr marL="0" indent="0">
              <a:buNone/>
            </a:pPr>
            <a:r>
              <a:rPr lang="fr-FR" dirty="0"/>
              <a:t>L’entretien de la fonction est en cours par l’</a:t>
            </a:r>
            <a:r>
              <a:rPr lang="fr-FR" dirty="0" err="1"/>
              <a:t>Ific</a:t>
            </a:r>
            <a:r>
              <a:rPr lang="fr-FR" dirty="0"/>
              <a:t>.</a:t>
            </a:r>
          </a:p>
          <a:p>
            <a:pPr marL="0" indent="0">
              <a:buNone/>
            </a:pPr>
            <a:r>
              <a:rPr lang="fr-FR" dirty="0"/>
              <a:t>L’objectif est que la révision puisse être clôturée pour cet été (mise à jour de la description et vérification de la pondération/catégorie de la fonction, tenant compte des modifications apportées).</a:t>
            </a:r>
          </a:p>
          <a:p>
            <a:pPr marL="0" indent="0">
              <a:buNone/>
            </a:pPr>
            <a:endParaRPr lang="fr-FR" dirty="0"/>
          </a:p>
          <a:p>
            <a:pPr marL="0" indent="0">
              <a:buNone/>
            </a:pPr>
            <a:r>
              <a:rPr lang="fr-FR" dirty="0"/>
              <a:t>Cela pourrait impacter le barème </a:t>
            </a:r>
            <a:r>
              <a:rPr lang="fr-FR" dirty="0" err="1"/>
              <a:t>Ific</a:t>
            </a:r>
            <a:r>
              <a:rPr lang="fr-FR" dirty="0"/>
              <a:t> aide-soignant en 2024.</a:t>
            </a:r>
          </a:p>
          <a:p>
            <a:pPr marL="0" indent="0">
              <a:buNone/>
            </a:pPr>
            <a:endParaRPr lang="fr-BE" dirty="0"/>
          </a:p>
        </p:txBody>
      </p:sp>
    </p:spTree>
    <p:extLst>
      <p:ext uri="{BB962C8B-B14F-4D97-AF65-F5344CB8AC3E}">
        <p14:creationId xmlns:p14="http://schemas.microsoft.com/office/powerpoint/2010/main" val="65498740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945089" y="169519"/>
            <a:ext cx="10301821" cy="1325563"/>
          </a:xfrm>
        </p:spPr>
        <p:txBody>
          <a:bodyPr/>
          <a:lstStyle/>
          <a:p>
            <a:r>
              <a:rPr lang="fr-FR" dirty="0">
                <a:solidFill>
                  <a:srgbClr val="A31668"/>
                </a:solidFill>
              </a:rPr>
              <a:t>Remise simulation salariale</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a:bodyPr>
          <a:lstStyle/>
          <a:p>
            <a:pPr marL="0" indent="0">
              <a:buNone/>
            </a:pPr>
            <a:r>
              <a:rPr lang="fr-FR" dirty="0"/>
              <a:t>L’employeur veille à ce que chaque agent signe, physiquement (par exemple, en signant un accusé de réception après remise en mains propres) ou électroniquement (par exemple, en envoyant un mail avec accusé de lecture), un </a:t>
            </a:r>
            <a:r>
              <a:rPr lang="fr-FR" b="1" dirty="0"/>
              <a:t>accusé de réception </a:t>
            </a:r>
            <a:r>
              <a:rPr lang="fr-FR" dirty="0"/>
              <a:t>de la simulation salariale qui lui est remise. </a:t>
            </a:r>
          </a:p>
          <a:p>
            <a:pPr marL="0" indent="0">
              <a:buNone/>
            </a:pPr>
            <a:r>
              <a:rPr lang="fr-FR" dirty="0"/>
              <a:t>En cas </a:t>
            </a:r>
            <a:r>
              <a:rPr lang="fr-FR" b="1" dirty="0"/>
              <a:t>d’absence</a:t>
            </a:r>
            <a:r>
              <a:rPr lang="fr-FR" dirty="0"/>
              <a:t> de l’agent, l’employeur communique celle-ci par courrier </a:t>
            </a:r>
            <a:r>
              <a:rPr lang="fr-FR" b="1" dirty="0"/>
              <a:t>recommandé</a:t>
            </a:r>
          </a:p>
          <a:p>
            <a:pPr marL="0" indent="0">
              <a:buNone/>
            </a:pPr>
            <a:r>
              <a:rPr lang="fr-FR" i="1" dirty="0"/>
              <a:t>Conseil : accompagner la simulation d’une mention du type</a:t>
            </a:r>
          </a:p>
          <a:p>
            <a:pPr marL="0" indent="0">
              <a:buNone/>
            </a:pPr>
            <a:r>
              <a:rPr lang="fr-FR" i="1" dirty="0"/>
              <a:t>« sous réserve de la modification statutaire pour intégrer l’</a:t>
            </a:r>
            <a:r>
              <a:rPr lang="fr-FR" i="1" dirty="0" err="1"/>
              <a:t>Ific</a:t>
            </a:r>
            <a:r>
              <a:rPr lang="fr-FR" i="1" dirty="0"/>
              <a:t> »</a:t>
            </a:r>
          </a:p>
          <a:p>
            <a:pPr marL="0" indent="0">
              <a:buNone/>
            </a:pPr>
            <a:endParaRPr lang="fr-BE" dirty="0"/>
          </a:p>
        </p:txBody>
      </p:sp>
    </p:spTree>
    <p:extLst>
      <p:ext uri="{BB962C8B-B14F-4D97-AF65-F5344CB8AC3E}">
        <p14:creationId xmlns:p14="http://schemas.microsoft.com/office/powerpoint/2010/main" val="5473958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endParaRPr lang="fr-BE" dirty="0"/>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lstStyle/>
          <a:p>
            <a:pPr marL="0" indent="0" algn="ctr">
              <a:buNone/>
            </a:pPr>
            <a:endParaRPr lang="fr-FR" dirty="0"/>
          </a:p>
          <a:p>
            <a:pPr marL="0" indent="0" algn="ctr">
              <a:spcBef>
                <a:spcPct val="0"/>
              </a:spcBef>
              <a:buNone/>
            </a:pPr>
            <a:r>
              <a:rPr lang="fr-FR" sz="4000" b="1" dirty="0">
                <a:solidFill>
                  <a:srgbClr val="A31668"/>
                </a:solidFill>
                <a:ea typeface="+mj-ea"/>
              </a:rPr>
              <a:t>Financement </a:t>
            </a:r>
          </a:p>
          <a:p>
            <a:pPr marL="0" indent="0" algn="ctr">
              <a:spcBef>
                <a:spcPct val="0"/>
              </a:spcBef>
              <a:buNone/>
            </a:pPr>
            <a:r>
              <a:rPr lang="fr-FR" sz="4000" b="1" dirty="0">
                <a:solidFill>
                  <a:srgbClr val="A31668"/>
                </a:solidFill>
                <a:ea typeface="+mj-ea"/>
              </a:rPr>
              <a:t>point d’attention</a:t>
            </a:r>
          </a:p>
        </p:txBody>
      </p:sp>
    </p:spTree>
    <p:extLst>
      <p:ext uri="{BB962C8B-B14F-4D97-AF65-F5344CB8AC3E}">
        <p14:creationId xmlns:p14="http://schemas.microsoft.com/office/powerpoint/2010/main" val="271737547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Pm - 30 juin date butoir</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a:bodyPr>
          <a:lstStyle/>
          <a:p>
            <a:pPr marL="0" indent="0">
              <a:buNone/>
            </a:pPr>
            <a:r>
              <a:rPr lang="fr-FR" dirty="0"/>
              <a:t>L’octroi du financement est conditionné à la conclusion d’un accord au sein du Comité C wallon relatif à l’objet de ce financement, ainsi qu’à l’adhésion à cet accord du pouvoir organisateur de l’établissement pour le 30 juin 2023 au plus tard.</a:t>
            </a:r>
          </a:p>
          <a:p>
            <a:pPr marL="0" indent="0">
              <a:buNone/>
            </a:pPr>
            <a:endParaRPr lang="fr-BE" b="1" dirty="0"/>
          </a:p>
        </p:txBody>
      </p:sp>
    </p:spTree>
    <p:extLst>
      <p:ext uri="{BB962C8B-B14F-4D97-AF65-F5344CB8AC3E}">
        <p14:creationId xmlns:p14="http://schemas.microsoft.com/office/powerpoint/2010/main" val="352788597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275209" y="385829"/>
            <a:ext cx="10950440" cy="1325563"/>
          </a:xfrm>
        </p:spPr>
        <p:txBody>
          <a:bodyPr/>
          <a:lstStyle/>
          <a:p>
            <a:r>
              <a:rPr lang="fr-FR" dirty="0">
                <a:solidFill>
                  <a:srgbClr val="A31668"/>
                </a:solidFill>
              </a:rPr>
              <a:t>Quid si pas de décision du CAS en 2023?</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470517" y="1518082"/>
            <a:ext cx="10862020" cy="5339917"/>
          </a:xfrm>
        </p:spPr>
        <p:txBody>
          <a:bodyPr>
            <a:normAutofit fontScale="92500" lnSpcReduction="10000"/>
          </a:bodyPr>
          <a:lstStyle/>
          <a:p>
            <a:pPr marL="0" indent="0">
              <a:buNone/>
            </a:pPr>
            <a:r>
              <a:rPr lang="fr-FR" dirty="0"/>
              <a:t>Réponse </a:t>
            </a:r>
            <a:r>
              <a:rPr lang="fr-FR" dirty="0" err="1"/>
              <a:t>Aviq</a:t>
            </a:r>
            <a:r>
              <a:rPr lang="fr-FR" dirty="0"/>
              <a:t> à la Fédération - janvier 2023</a:t>
            </a:r>
          </a:p>
          <a:p>
            <a:pPr marL="0" indent="0">
              <a:buNone/>
            </a:pPr>
            <a:r>
              <a:rPr lang="fr-FR" dirty="0"/>
              <a:t>« </a:t>
            </a:r>
            <a:r>
              <a:rPr lang="fr-FR" i="1" dirty="0"/>
              <a:t>L’article 13 de l’arrêté de financement </a:t>
            </a:r>
            <a:r>
              <a:rPr lang="fr-FR" i="1" dirty="0" err="1"/>
              <a:t>Ific</a:t>
            </a:r>
            <a:r>
              <a:rPr lang="fr-FR" i="1" dirty="0"/>
              <a:t> 2022 stipule que : </a:t>
            </a:r>
          </a:p>
          <a:p>
            <a:pPr marL="0" indent="0">
              <a:buNone/>
            </a:pPr>
            <a:endParaRPr lang="fr-FR" i="1" dirty="0"/>
          </a:p>
          <a:p>
            <a:pPr marL="0" indent="0">
              <a:buNone/>
            </a:pPr>
            <a:r>
              <a:rPr lang="fr-FR" i="1" dirty="0"/>
              <a:t>« Art. 13. L’octroi du financement est conditionné à la conclusion d’un accord au sein du Comité C wallon relatif à l’objet de ce financement, ainsi qu’à l’adhésion à cet accord du pouvoir organisateur de l’établissement pour le 30 juin 2023 au plus tard. »</a:t>
            </a:r>
          </a:p>
          <a:p>
            <a:pPr marL="0" indent="0">
              <a:buNone/>
            </a:pPr>
            <a:r>
              <a:rPr lang="fr-FR" i="1" dirty="0"/>
              <a:t> </a:t>
            </a:r>
          </a:p>
          <a:p>
            <a:pPr marL="0" indent="0">
              <a:buNone/>
            </a:pPr>
            <a:r>
              <a:rPr lang="fr-FR" i="1" dirty="0"/>
              <a:t>L’élément contraignant est donc bien l’accord local relatif aux modalités d’implémentation de l’</a:t>
            </a:r>
            <a:r>
              <a:rPr lang="fr-FR" i="1" dirty="0" err="1"/>
              <a:t>Ific</a:t>
            </a:r>
            <a:r>
              <a:rPr lang="fr-FR" i="1" dirty="0"/>
              <a:t>. </a:t>
            </a:r>
            <a:r>
              <a:rPr lang="fr-FR" b="1" i="1" dirty="0"/>
              <a:t>Si </a:t>
            </a:r>
            <a:r>
              <a:rPr lang="fr-FR" i="1" dirty="0"/>
              <a:t>aucun accord n’est acté pour cette date, la subvention n’est pas due, ce qui impliquera sans doute une </a:t>
            </a:r>
            <a:r>
              <a:rPr lang="fr-FR" b="1" i="1" dirty="0"/>
              <a:t>mise en application ultérieure par le pouvoir local (l’effet rétroactif ne bénéficiant plus du financement</a:t>
            </a:r>
            <a:r>
              <a:rPr lang="fr-FR" i="1" dirty="0"/>
              <a:t>). </a:t>
            </a:r>
          </a:p>
          <a:p>
            <a:pPr marL="0" indent="0">
              <a:buNone/>
            </a:pPr>
            <a:r>
              <a:rPr lang="fr-FR" dirty="0"/>
              <a:t> </a:t>
            </a:r>
          </a:p>
        </p:txBody>
      </p:sp>
    </p:spTree>
    <p:extLst>
      <p:ext uri="{BB962C8B-B14F-4D97-AF65-F5344CB8AC3E}">
        <p14:creationId xmlns:p14="http://schemas.microsoft.com/office/powerpoint/2010/main" val="791299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Quid si pas de décision du CAS en 2023?</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16937" y="2120832"/>
            <a:ext cx="10515600" cy="4737167"/>
          </a:xfrm>
        </p:spPr>
        <p:txBody>
          <a:bodyPr/>
          <a:lstStyle/>
          <a:p>
            <a:endParaRPr lang="fr-FR" dirty="0"/>
          </a:p>
          <a:p>
            <a:pPr marL="0" indent="0">
              <a:buNone/>
            </a:pPr>
            <a:r>
              <a:rPr lang="fr-FR" i="1" dirty="0"/>
              <a:t>« Par rapport aux attributions effectives aux travailleurs, elles devront avoir été réalisées pour le 31 octobre 2023 au grand plus tard, étant donné qu’il s’agit de la date limite pour confirmer les déclarations trimestrielles dans RVT. Nous supposons que si un accord est bien obtenu pour le 30 juin, le respect de cette date limite est tenable. »</a:t>
            </a:r>
          </a:p>
          <a:p>
            <a:endParaRPr lang="fr-BE" dirty="0"/>
          </a:p>
        </p:txBody>
      </p:sp>
    </p:spTree>
    <p:extLst>
      <p:ext uri="{BB962C8B-B14F-4D97-AF65-F5344CB8AC3E}">
        <p14:creationId xmlns:p14="http://schemas.microsoft.com/office/powerpoint/2010/main" val="2174182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err="1">
                <a:solidFill>
                  <a:srgbClr val="A31668"/>
                </a:solidFill>
              </a:rPr>
              <a:t>Ific</a:t>
            </a:r>
            <a:r>
              <a:rPr lang="fr-FR" dirty="0">
                <a:solidFill>
                  <a:srgbClr val="A31668"/>
                </a:solidFill>
              </a:rPr>
              <a:t> - rappels</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417249" y="1451728"/>
            <a:ext cx="11336785" cy="5020443"/>
          </a:xfrm>
        </p:spPr>
        <p:txBody>
          <a:bodyPr>
            <a:normAutofit/>
          </a:bodyPr>
          <a:lstStyle/>
          <a:p>
            <a:endParaRPr lang="fr-FR" dirty="0"/>
          </a:p>
          <a:p>
            <a:r>
              <a:rPr lang="fr-FR" dirty="0"/>
              <a:t>Pm, dès 2021, la Fédération des CPAS informait que l’</a:t>
            </a:r>
            <a:r>
              <a:rPr lang="fr-FR" dirty="0" err="1"/>
              <a:t>Ific</a:t>
            </a:r>
            <a:r>
              <a:rPr lang="fr-FR" dirty="0"/>
              <a:t>:</a:t>
            </a:r>
          </a:p>
          <a:p>
            <a:pPr marL="0" indent="0">
              <a:buNone/>
            </a:pPr>
            <a:r>
              <a:rPr lang="fr-FR" b="0" i="1" dirty="0">
                <a:effectLst/>
              </a:rPr>
              <a:t>« n’est pas intéressant pour les aides-soignantes, sauf quelques années en début de carrière ».</a:t>
            </a:r>
          </a:p>
          <a:p>
            <a:pPr marL="0" indent="0">
              <a:buNone/>
            </a:pPr>
            <a:endParaRPr lang="fr-FR" dirty="0">
              <a:solidFill>
                <a:srgbClr val="67675D"/>
              </a:solidFill>
              <a:latin typeface="Roboto Condensed" panose="02000000000000000000" pitchFamily="2" charset="0"/>
            </a:endParaRPr>
          </a:p>
          <a:p>
            <a:pPr marL="0" indent="0">
              <a:buNone/>
            </a:pPr>
            <a:r>
              <a:rPr lang="fr-BE" sz="1800" dirty="0">
                <a:hlinkClick r:id="rId4"/>
              </a:rPr>
              <a:t>https://www.uvcw.be/aines/actus/art-6919</a:t>
            </a:r>
            <a:endParaRPr lang="fr-FR" sz="1800" dirty="0">
              <a:solidFill>
                <a:srgbClr val="67675D"/>
              </a:solidFill>
            </a:endParaRPr>
          </a:p>
          <a:p>
            <a:pPr marL="0" indent="0">
              <a:buNone/>
            </a:pPr>
            <a:endParaRPr lang="fr-BE" dirty="0"/>
          </a:p>
          <a:p>
            <a:pPr marL="0" indent="0">
              <a:buNone/>
            </a:pPr>
            <a:r>
              <a:rPr lang="fr-BE" b="1" dirty="0"/>
              <a:t>Sur une carrière complète : </a:t>
            </a:r>
          </a:p>
          <a:p>
            <a:pPr marL="0" indent="0">
              <a:buNone/>
            </a:pPr>
            <a:r>
              <a:rPr lang="fr-BE" b="1" dirty="0"/>
              <a:t>-7,6 % avec l’</a:t>
            </a:r>
            <a:r>
              <a:rPr lang="fr-BE" b="1" dirty="0" err="1"/>
              <a:t>Ific</a:t>
            </a:r>
            <a:r>
              <a:rPr lang="fr-BE" b="1" dirty="0"/>
              <a:t> ./. RGB pour une aide soignante</a:t>
            </a:r>
          </a:p>
        </p:txBody>
      </p:sp>
    </p:spTree>
    <p:extLst>
      <p:ext uri="{BB962C8B-B14F-4D97-AF65-F5344CB8AC3E}">
        <p14:creationId xmlns:p14="http://schemas.microsoft.com/office/powerpoint/2010/main" val="221615726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Calcul de l’avance récupération</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fontScale="92500"/>
          </a:bodyPr>
          <a:lstStyle/>
          <a:p>
            <a:pPr marL="0" indent="0">
              <a:buNone/>
            </a:pPr>
            <a:r>
              <a:rPr lang="fr-FR" dirty="0"/>
              <a:t>L’avance a été calculée par l’</a:t>
            </a:r>
            <a:r>
              <a:rPr lang="fr-FR" dirty="0" err="1"/>
              <a:t>Aviq</a:t>
            </a:r>
            <a:r>
              <a:rPr lang="fr-FR" dirty="0"/>
              <a:t> en supposant l’application de l’</a:t>
            </a:r>
            <a:r>
              <a:rPr lang="fr-FR" dirty="0" err="1"/>
              <a:t>Ific</a:t>
            </a:r>
            <a:r>
              <a:rPr lang="fr-FR" dirty="0"/>
              <a:t> à toutes  les catégories de fonction. Comme toutes les fonctions ne sont pas activées, il y aura nécessairement une récupération en CPAS.</a:t>
            </a:r>
          </a:p>
          <a:p>
            <a:pPr marL="93345" marR="843915" indent="0" algn="just">
              <a:lnSpc>
                <a:spcPct val="105000"/>
              </a:lnSpc>
              <a:spcAft>
                <a:spcPts val="0"/>
              </a:spcAft>
              <a:buNone/>
            </a:pPr>
            <a:endParaRPr lang="fr-FR" dirty="0"/>
          </a:p>
          <a:p>
            <a:pPr marL="93345" marR="843915" indent="0" algn="just">
              <a:lnSpc>
                <a:spcPct val="105000"/>
              </a:lnSpc>
              <a:spcAft>
                <a:spcPts val="0"/>
              </a:spcAft>
              <a:buNone/>
            </a:pPr>
            <a:r>
              <a:rPr lang="fr-BE" b="1" i="1" dirty="0">
                <a:solidFill>
                  <a:srgbClr val="1A1A1A"/>
                </a:solidFill>
                <a:effectLst/>
                <a:latin typeface="Arial" panose="020B0604020202020204" pitchFamily="34" charset="0"/>
                <a:ea typeface="Arial" panose="020B0604020202020204" pitchFamily="34" charset="0"/>
              </a:rPr>
              <a:t>Art.</a:t>
            </a:r>
            <a:r>
              <a:rPr lang="fr-BE" b="1" i="1" spc="-45" dirty="0">
                <a:solidFill>
                  <a:srgbClr val="1A1A1A"/>
                </a:solidFill>
                <a:effectLst/>
                <a:latin typeface="Arial" panose="020B0604020202020204" pitchFamily="34" charset="0"/>
                <a:ea typeface="Arial" panose="020B0604020202020204" pitchFamily="34" charset="0"/>
              </a:rPr>
              <a:t> </a:t>
            </a:r>
            <a:r>
              <a:rPr lang="fr-BE" b="1" i="1" dirty="0">
                <a:solidFill>
                  <a:srgbClr val="1A1A1A"/>
                </a:solidFill>
                <a:effectLst/>
                <a:latin typeface="Arial" panose="020B0604020202020204" pitchFamily="34" charset="0"/>
                <a:ea typeface="Arial" panose="020B0604020202020204" pitchFamily="34" charset="0"/>
              </a:rPr>
              <a:t>13.</a:t>
            </a:r>
            <a:r>
              <a:rPr lang="fr-BE" b="1" i="1" spc="-65" dirty="0">
                <a:solidFill>
                  <a:srgbClr val="1A1A1A"/>
                </a:solidFill>
                <a:effectLst/>
                <a:latin typeface="Arial" panose="020B0604020202020204" pitchFamily="34" charset="0"/>
                <a:ea typeface="Arial" panose="020B0604020202020204" pitchFamily="34" charset="0"/>
              </a:rPr>
              <a:t> </a:t>
            </a:r>
            <a:r>
              <a:rPr lang="fr-BE" i="1" dirty="0">
                <a:solidFill>
                  <a:srgbClr val="1A1A1A"/>
                </a:solidFill>
                <a:effectLst/>
                <a:latin typeface="Arial" panose="020B0604020202020204" pitchFamily="34" charset="0"/>
                <a:ea typeface="Arial" panose="020B0604020202020204" pitchFamily="34" charset="0"/>
              </a:rPr>
              <a:t>Dans l'éventualité où l'accord conclu limiterait les barèmes applicables à la suite de l'implémentation du modèle salarial </a:t>
            </a:r>
            <a:r>
              <a:rPr lang="fr-BE" i="1" dirty="0" err="1">
                <a:solidFill>
                  <a:srgbClr val="1A1A1A"/>
                </a:solidFill>
                <a:effectLst/>
                <a:latin typeface="Arial" panose="020B0604020202020204" pitchFamily="34" charset="0"/>
                <a:ea typeface="Arial" panose="020B0604020202020204" pitchFamily="34" charset="0"/>
              </a:rPr>
              <a:t>Ific</a:t>
            </a:r>
            <a:r>
              <a:rPr lang="fr-BE" i="1" dirty="0">
                <a:solidFill>
                  <a:srgbClr val="1A1A1A"/>
                </a:solidFill>
                <a:effectLst/>
                <a:latin typeface="Arial" panose="020B0604020202020204" pitchFamily="34" charset="0"/>
                <a:ea typeface="Arial" panose="020B0604020202020204" pitchFamily="34" charset="0"/>
              </a:rPr>
              <a:t> à un montant inférieur à ceux visés en annexe, les montants</a:t>
            </a:r>
            <a:r>
              <a:rPr lang="fr-BE" i="1" spc="-65" dirty="0">
                <a:solidFill>
                  <a:srgbClr val="1A1A1A"/>
                </a:solidFill>
                <a:effectLst/>
                <a:latin typeface="Arial" panose="020B0604020202020204" pitchFamily="34" charset="0"/>
                <a:ea typeface="Arial" panose="020B0604020202020204" pitchFamily="34" charset="0"/>
              </a:rPr>
              <a:t> </a:t>
            </a:r>
            <a:r>
              <a:rPr lang="fr-BE" i="1" dirty="0">
                <a:solidFill>
                  <a:srgbClr val="1A1A1A"/>
                </a:solidFill>
                <a:effectLst/>
                <a:latin typeface="Arial" panose="020B0604020202020204" pitchFamily="34" charset="0"/>
                <a:ea typeface="Arial" panose="020B0604020202020204" pitchFamily="34" charset="0"/>
              </a:rPr>
              <a:t>visés</a:t>
            </a:r>
            <a:r>
              <a:rPr lang="fr-BE" i="1" spc="-80" dirty="0">
                <a:solidFill>
                  <a:srgbClr val="1A1A1A"/>
                </a:solidFill>
                <a:effectLst/>
                <a:latin typeface="Arial" panose="020B0604020202020204" pitchFamily="34" charset="0"/>
                <a:ea typeface="Arial" panose="020B0604020202020204" pitchFamily="34" charset="0"/>
              </a:rPr>
              <a:t> </a:t>
            </a:r>
            <a:r>
              <a:rPr lang="fr-BE" i="1" dirty="0">
                <a:solidFill>
                  <a:srgbClr val="1A1A1A"/>
                </a:solidFill>
                <a:effectLst/>
                <a:latin typeface="Arial" panose="020B0604020202020204" pitchFamily="34" charset="0"/>
                <a:ea typeface="Arial" panose="020B0604020202020204" pitchFamily="34" charset="0"/>
              </a:rPr>
              <a:t>dans</a:t>
            </a:r>
            <a:r>
              <a:rPr lang="fr-BE" i="1" spc="-85" dirty="0">
                <a:solidFill>
                  <a:srgbClr val="1A1A1A"/>
                </a:solidFill>
                <a:effectLst/>
                <a:latin typeface="Arial" panose="020B0604020202020204" pitchFamily="34" charset="0"/>
                <a:ea typeface="Arial" panose="020B0604020202020204" pitchFamily="34" charset="0"/>
              </a:rPr>
              <a:t> </a:t>
            </a:r>
            <a:r>
              <a:rPr lang="fr-BE" i="1" dirty="0">
                <a:solidFill>
                  <a:srgbClr val="1A1A1A"/>
                </a:solidFill>
                <a:effectLst/>
                <a:latin typeface="Arial" panose="020B0604020202020204" pitchFamily="34" charset="0"/>
                <a:ea typeface="Arial" panose="020B0604020202020204" pitchFamily="34" charset="0"/>
              </a:rPr>
              <a:t>l'accord</a:t>
            </a:r>
            <a:r>
              <a:rPr lang="fr-BE" i="1" spc="-75" dirty="0">
                <a:solidFill>
                  <a:srgbClr val="1A1A1A"/>
                </a:solidFill>
                <a:effectLst/>
                <a:latin typeface="Arial" panose="020B0604020202020204" pitchFamily="34" charset="0"/>
                <a:ea typeface="Arial" panose="020B0604020202020204" pitchFamily="34" charset="0"/>
              </a:rPr>
              <a:t> </a:t>
            </a:r>
            <a:r>
              <a:rPr lang="fr-BE" i="1" dirty="0">
                <a:solidFill>
                  <a:srgbClr val="1A1A1A"/>
                </a:solidFill>
                <a:effectLst/>
                <a:latin typeface="Arial" panose="020B0604020202020204" pitchFamily="34" charset="0"/>
                <a:ea typeface="Arial" panose="020B0604020202020204" pitchFamily="34" charset="0"/>
              </a:rPr>
              <a:t>remplacent</a:t>
            </a:r>
            <a:r>
              <a:rPr lang="fr-BE" i="1" spc="-25" dirty="0">
                <a:solidFill>
                  <a:srgbClr val="1A1A1A"/>
                </a:solidFill>
                <a:effectLst/>
                <a:latin typeface="Arial" panose="020B0604020202020204" pitchFamily="34" charset="0"/>
                <a:ea typeface="Arial" panose="020B0604020202020204" pitchFamily="34" charset="0"/>
              </a:rPr>
              <a:t> </a:t>
            </a:r>
            <a:r>
              <a:rPr lang="fr-BE" i="1" dirty="0">
                <a:solidFill>
                  <a:srgbClr val="1A1A1A"/>
                </a:solidFill>
                <a:effectLst/>
                <a:latin typeface="Arial" panose="020B0604020202020204" pitchFamily="34" charset="0"/>
                <a:ea typeface="Arial" panose="020B0604020202020204" pitchFamily="34" charset="0"/>
              </a:rPr>
              <a:t>les</a:t>
            </a:r>
            <a:r>
              <a:rPr lang="fr-BE" i="1" spc="-125" dirty="0">
                <a:solidFill>
                  <a:srgbClr val="1A1A1A"/>
                </a:solidFill>
                <a:effectLst/>
                <a:latin typeface="Arial" panose="020B0604020202020204" pitchFamily="34" charset="0"/>
                <a:ea typeface="Arial" panose="020B0604020202020204" pitchFamily="34" charset="0"/>
              </a:rPr>
              <a:t> </a:t>
            </a:r>
            <a:r>
              <a:rPr lang="fr-BE" i="1" dirty="0">
                <a:solidFill>
                  <a:srgbClr val="1A1A1A"/>
                </a:solidFill>
                <a:effectLst/>
                <a:latin typeface="Arial" panose="020B0604020202020204" pitchFamily="34" charset="0"/>
                <a:ea typeface="Arial" panose="020B0604020202020204" pitchFamily="34" charset="0"/>
              </a:rPr>
              <a:t>montants</a:t>
            </a:r>
            <a:r>
              <a:rPr lang="fr-BE" i="1" spc="-50" dirty="0">
                <a:solidFill>
                  <a:srgbClr val="1A1A1A"/>
                </a:solidFill>
                <a:effectLst/>
                <a:latin typeface="Arial" panose="020B0604020202020204" pitchFamily="34" charset="0"/>
                <a:ea typeface="Arial" panose="020B0604020202020204" pitchFamily="34" charset="0"/>
              </a:rPr>
              <a:t> </a:t>
            </a:r>
            <a:r>
              <a:rPr lang="fr-BE" i="1" dirty="0">
                <a:solidFill>
                  <a:srgbClr val="1A1A1A"/>
                </a:solidFill>
                <a:effectLst/>
                <a:latin typeface="Arial" panose="020B0604020202020204" pitchFamily="34" charset="0"/>
                <a:ea typeface="Arial" panose="020B0604020202020204" pitchFamily="34" charset="0"/>
              </a:rPr>
              <a:t>repris</a:t>
            </a:r>
            <a:r>
              <a:rPr lang="fr-BE" i="1" spc="-75" dirty="0">
                <a:solidFill>
                  <a:srgbClr val="1A1A1A"/>
                </a:solidFill>
                <a:effectLst/>
                <a:latin typeface="Arial" panose="020B0604020202020204" pitchFamily="34" charset="0"/>
                <a:ea typeface="Arial" panose="020B0604020202020204" pitchFamily="34" charset="0"/>
              </a:rPr>
              <a:t> </a:t>
            </a:r>
            <a:r>
              <a:rPr lang="fr-BE" i="1" dirty="0">
                <a:solidFill>
                  <a:srgbClr val="1A1A1A"/>
                </a:solidFill>
                <a:effectLst/>
                <a:latin typeface="Arial" panose="020B0604020202020204" pitchFamily="34" charset="0"/>
                <a:ea typeface="Arial" panose="020B0604020202020204" pitchFamily="34" charset="0"/>
              </a:rPr>
              <a:t>en</a:t>
            </a:r>
            <a:r>
              <a:rPr lang="fr-BE" i="1" spc="-125" dirty="0">
                <a:solidFill>
                  <a:srgbClr val="1A1A1A"/>
                </a:solidFill>
                <a:effectLst/>
                <a:latin typeface="Arial" panose="020B0604020202020204" pitchFamily="34" charset="0"/>
                <a:ea typeface="Arial" panose="020B0604020202020204" pitchFamily="34" charset="0"/>
              </a:rPr>
              <a:t> </a:t>
            </a:r>
            <a:r>
              <a:rPr lang="fr-BE" i="1" dirty="0">
                <a:solidFill>
                  <a:srgbClr val="1A1A1A"/>
                </a:solidFill>
                <a:effectLst/>
                <a:latin typeface="Arial" panose="020B0604020202020204" pitchFamily="34" charset="0"/>
                <a:ea typeface="Arial" panose="020B0604020202020204" pitchFamily="34" charset="0"/>
              </a:rPr>
              <a:t>annexe.</a:t>
            </a:r>
            <a:r>
              <a:rPr lang="fr-BE" i="1" spc="-35" dirty="0">
                <a:solidFill>
                  <a:srgbClr val="1A1A1A"/>
                </a:solidFill>
                <a:effectLst/>
                <a:latin typeface="Arial" panose="020B0604020202020204" pitchFamily="34" charset="0"/>
                <a:ea typeface="Arial" panose="020B0604020202020204" pitchFamily="34" charset="0"/>
              </a:rPr>
              <a:t> </a:t>
            </a:r>
            <a:r>
              <a:rPr lang="fr-BE" i="1" dirty="0">
                <a:solidFill>
                  <a:srgbClr val="1A1A1A"/>
                </a:solidFill>
                <a:effectLst/>
                <a:latin typeface="Arial" panose="020B0604020202020204" pitchFamily="34" charset="0"/>
                <a:ea typeface="Arial" panose="020B0604020202020204" pitchFamily="34" charset="0"/>
              </a:rPr>
              <a:t>Ce</a:t>
            </a:r>
            <a:r>
              <a:rPr lang="fr-BE" i="1" spc="-95" dirty="0">
                <a:solidFill>
                  <a:srgbClr val="1A1A1A"/>
                </a:solidFill>
                <a:effectLst/>
                <a:latin typeface="Arial" panose="020B0604020202020204" pitchFamily="34" charset="0"/>
                <a:ea typeface="Arial" panose="020B0604020202020204" pitchFamily="34" charset="0"/>
              </a:rPr>
              <a:t> </a:t>
            </a:r>
            <a:r>
              <a:rPr lang="fr-BE" i="1" dirty="0">
                <a:solidFill>
                  <a:srgbClr val="1A1A1A"/>
                </a:solidFill>
                <a:effectLst/>
                <a:latin typeface="Arial" panose="020B0604020202020204" pitchFamily="34" charset="0"/>
                <a:ea typeface="Arial" panose="020B0604020202020204" pitchFamily="34" charset="0"/>
              </a:rPr>
              <a:t>sont,</a:t>
            </a:r>
            <a:r>
              <a:rPr lang="fr-BE" i="1" spc="-65" dirty="0">
                <a:solidFill>
                  <a:srgbClr val="1A1A1A"/>
                </a:solidFill>
                <a:effectLst/>
                <a:latin typeface="Arial" panose="020B0604020202020204" pitchFamily="34" charset="0"/>
                <a:ea typeface="Arial" panose="020B0604020202020204" pitchFamily="34" charset="0"/>
              </a:rPr>
              <a:t> </a:t>
            </a:r>
            <a:r>
              <a:rPr lang="fr-BE" i="1" dirty="0">
                <a:solidFill>
                  <a:srgbClr val="1A1A1A"/>
                </a:solidFill>
                <a:effectLst/>
                <a:latin typeface="Arial" panose="020B0604020202020204" pitchFamily="34" charset="0"/>
                <a:ea typeface="Arial" panose="020B0604020202020204" pitchFamily="34" charset="0"/>
              </a:rPr>
              <a:t>dans</a:t>
            </a:r>
            <a:r>
              <a:rPr lang="fr-BE" i="1" spc="-105" dirty="0">
                <a:solidFill>
                  <a:srgbClr val="1A1A1A"/>
                </a:solidFill>
                <a:effectLst/>
                <a:latin typeface="Arial" panose="020B0604020202020204" pitchFamily="34" charset="0"/>
                <a:ea typeface="Arial" panose="020B0604020202020204" pitchFamily="34" charset="0"/>
              </a:rPr>
              <a:t> </a:t>
            </a:r>
            <a:r>
              <a:rPr lang="fr-BE" i="1" dirty="0">
                <a:solidFill>
                  <a:srgbClr val="1A1A1A"/>
                </a:solidFill>
                <a:effectLst/>
                <a:latin typeface="Arial" panose="020B0604020202020204" pitchFamily="34" charset="0"/>
                <a:ea typeface="Arial" panose="020B0604020202020204" pitchFamily="34" charset="0"/>
              </a:rPr>
              <a:t>ce</a:t>
            </a:r>
            <a:r>
              <a:rPr lang="fr-BE" i="1" spc="-110" dirty="0">
                <a:solidFill>
                  <a:srgbClr val="1A1A1A"/>
                </a:solidFill>
                <a:effectLst/>
                <a:latin typeface="Arial" panose="020B0604020202020204" pitchFamily="34" charset="0"/>
                <a:ea typeface="Arial" panose="020B0604020202020204" pitchFamily="34" charset="0"/>
              </a:rPr>
              <a:t> </a:t>
            </a:r>
            <a:r>
              <a:rPr lang="fr-BE" i="1" dirty="0">
                <a:solidFill>
                  <a:srgbClr val="1A1A1A"/>
                </a:solidFill>
                <a:effectLst/>
                <a:latin typeface="Arial" panose="020B0604020202020204" pitchFamily="34" charset="0"/>
                <a:ea typeface="Arial" panose="020B0604020202020204" pitchFamily="34" charset="0"/>
              </a:rPr>
              <a:t>cas, les montants de l'accord qui sont utilisés pour déterminer l'intervention définitive visée à l'article</a:t>
            </a:r>
            <a:r>
              <a:rPr lang="fr-BE" i="1" spc="45" dirty="0">
                <a:solidFill>
                  <a:srgbClr val="1A1A1A"/>
                </a:solidFill>
                <a:effectLst/>
                <a:latin typeface="Arial" panose="020B0604020202020204" pitchFamily="34" charset="0"/>
                <a:ea typeface="Arial" panose="020B0604020202020204" pitchFamily="34" charset="0"/>
              </a:rPr>
              <a:t> </a:t>
            </a:r>
            <a:r>
              <a:rPr lang="fr-BE" i="1" dirty="0">
                <a:solidFill>
                  <a:srgbClr val="1A1A1A"/>
                </a:solidFill>
                <a:effectLst/>
                <a:latin typeface="Arial" panose="020B0604020202020204" pitchFamily="34" charset="0"/>
                <a:ea typeface="Arial" panose="020B0604020202020204" pitchFamily="34" charset="0"/>
              </a:rPr>
              <a:t>4.</a:t>
            </a:r>
            <a:endParaRPr lang="fr-BE" i="1" dirty="0">
              <a:effectLst/>
              <a:latin typeface="Arial" panose="020B0604020202020204" pitchFamily="34" charset="0"/>
              <a:ea typeface="Arial" panose="020B0604020202020204" pitchFamily="34" charset="0"/>
            </a:endParaRPr>
          </a:p>
          <a:p>
            <a:pPr marL="0" indent="0">
              <a:buNone/>
            </a:pPr>
            <a:endParaRPr lang="fr-FR" dirty="0"/>
          </a:p>
          <a:p>
            <a:pPr marL="0" indent="0">
              <a:buNone/>
            </a:pPr>
            <a:endParaRPr lang="fr-FR" dirty="0"/>
          </a:p>
          <a:p>
            <a:pPr marL="0" indent="0">
              <a:buNone/>
            </a:pPr>
            <a:endParaRPr lang="fr-BE" dirty="0"/>
          </a:p>
        </p:txBody>
      </p:sp>
    </p:spTree>
    <p:extLst>
      <p:ext uri="{BB962C8B-B14F-4D97-AF65-F5344CB8AC3E}">
        <p14:creationId xmlns:p14="http://schemas.microsoft.com/office/powerpoint/2010/main" val="69531211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Calcul avance infirmier-chef récupération</a:t>
            </a:r>
            <a:br>
              <a:rPr lang="fr-FR" dirty="0">
                <a:solidFill>
                  <a:srgbClr val="A31668"/>
                </a:solidFill>
              </a:rPr>
            </a:br>
            <a:r>
              <a:rPr lang="fr-FR" dirty="0">
                <a:solidFill>
                  <a:srgbClr val="A31668"/>
                </a:solidFill>
              </a:rPr>
              <a:t>MRS</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1825624"/>
            <a:ext cx="10515600" cy="4716577"/>
          </a:xfrm>
        </p:spPr>
        <p:txBody>
          <a:bodyPr>
            <a:normAutofit fontScale="92500" lnSpcReduction="20000"/>
          </a:bodyPr>
          <a:lstStyle/>
          <a:p>
            <a:pPr marL="0" indent="0">
              <a:buNone/>
            </a:pPr>
            <a:r>
              <a:rPr lang="fr-FR" dirty="0"/>
              <a:t>Les primes pour infirmiers en chef (partie </a:t>
            </a:r>
            <a:r>
              <a:rPr lang="fr-FR" b="1" dirty="0"/>
              <a:t>E1 du forfait en MRS</a:t>
            </a:r>
            <a:r>
              <a:rPr lang="fr-FR" dirty="0"/>
              <a:t>) et les compléments de fonction (partie E2) sont intégrés dans les barèmes IF-IC</a:t>
            </a:r>
          </a:p>
          <a:p>
            <a:pPr marL="0" indent="0">
              <a:buNone/>
            </a:pPr>
            <a:endParaRPr lang="fr-FR" dirty="0"/>
          </a:p>
          <a:p>
            <a:pPr marL="0" indent="0">
              <a:buNone/>
            </a:pPr>
            <a:r>
              <a:rPr lang="fr-FR" dirty="0"/>
              <a:t>Les montants versés pour ces parties seront déduits dans le décompte final du financement IF-IC pour les I-chef qui passent à l’</a:t>
            </a:r>
            <a:r>
              <a:rPr lang="fr-FR" dirty="0" err="1"/>
              <a:t>Ific</a:t>
            </a:r>
            <a:endParaRPr lang="fr-FR" dirty="0"/>
          </a:p>
          <a:p>
            <a:pPr marL="0" indent="0">
              <a:buNone/>
            </a:pPr>
            <a:endParaRPr lang="fr-FR" dirty="0"/>
          </a:p>
          <a:p>
            <a:pPr marL="0" indent="0">
              <a:buNone/>
            </a:pPr>
            <a:r>
              <a:rPr lang="fr-FR" dirty="0"/>
              <a:t>Au 1.12.2022 (estimation):</a:t>
            </a:r>
          </a:p>
          <a:p>
            <a:pPr>
              <a:buFontTx/>
              <a:buChar char="-"/>
            </a:pPr>
            <a:r>
              <a:rPr lang="fr-FR" dirty="0"/>
              <a:t>E1 = 0,85 euros résidant MRS </a:t>
            </a:r>
          </a:p>
          <a:p>
            <a:pPr marL="0" indent="0">
              <a:buNone/>
            </a:pPr>
            <a:r>
              <a:rPr lang="fr-FR" dirty="0"/>
              <a:t>        = 9307,5 si un an - 30 résidants - TO 100%</a:t>
            </a:r>
          </a:p>
          <a:p>
            <a:pPr marL="0" indent="0">
              <a:buNone/>
            </a:pPr>
            <a:r>
              <a:rPr lang="fr-FR" dirty="0"/>
              <a:t>                                   </a:t>
            </a:r>
          </a:p>
          <a:p>
            <a:pPr>
              <a:buFontTx/>
              <a:buChar char="-"/>
            </a:pPr>
            <a:r>
              <a:rPr lang="fr-FR" dirty="0"/>
              <a:t>E2 = 1634,41 ETP – 17 ans + formation</a:t>
            </a:r>
          </a:p>
          <a:p>
            <a:pPr marL="0" indent="0">
              <a:buNone/>
            </a:pPr>
            <a:endParaRPr lang="fr-FR" dirty="0"/>
          </a:p>
          <a:p>
            <a:pPr marL="0" indent="0">
              <a:buNone/>
            </a:pPr>
            <a:endParaRPr lang="fr-FR" dirty="0"/>
          </a:p>
          <a:p>
            <a:pPr marL="0" indent="0">
              <a:buNone/>
            </a:pPr>
            <a:endParaRPr lang="fr-FR" dirty="0"/>
          </a:p>
          <a:p>
            <a:pPr marL="0" indent="0">
              <a:buNone/>
            </a:pPr>
            <a:endParaRPr lang="fr-BE" dirty="0"/>
          </a:p>
        </p:txBody>
      </p:sp>
    </p:spTree>
    <p:extLst>
      <p:ext uri="{BB962C8B-B14F-4D97-AF65-F5344CB8AC3E}">
        <p14:creationId xmlns:p14="http://schemas.microsoft.com/office/powerpoint/2010/main" val="6814516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Calcul avance infirmier-chef récupération</a:t>
            </a:r>
            <a:br>
              <a:rPr lang="fr-FR" dirty="0">
                <a:solidFill>
                  <a:srgbClr val="A31668"/>
                </a:solidFill>
              </a:rPr>
            </a:br>
            <a:r>
              <a:rPr lang="fr-FR" dirty="0">
                <a:solidFill>
                  <a:srgbClr val="A31668"/>
                </a:solidFill>
              </a:rPr>
              <a:t>MR pure</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1825624"/>
            <a:ext cx="10515600" cy="4716577"/>
          </a:xfrm>
        </p:spPr>
        <p:txBody>
          <a:bodyPr>
            <a:normAutofit/>
          </a:bodyPr>
          <a:lstStyle/>
          <a:p>
            <a:pPr marL="0" indent="0">
              <a:buNone/>
            </a:pPr>
            <a:r>
              <a:rPr lang="fr-FR" dirty="0"/>
              <a:t>Les compléments de fonction (partie E2) sont intégrés dans les barèmes IF-IC</a:t>
            </a:r>
          </a:p>
          <a:p>
            <a:pPr marL="0" indent="0">
              <a:buNone/>
            </a:pPr>
            <a:endParaRPr lang="fr-FR" dirty="0"/>
          </a:p>
          <a:p>
            <a:pPr marL="0" indent="0">
              <a:buNone/>
            </a:pPr>
            <a:r>
              <a:rPr lang="fr-FR" dirty="0"/>
              <a:t>Les montants versés pour ces parties seront déduits dans le décompte final IF-IC pour les I-chef qui passent à l’</a:t>
            </a:r>
            <a:r>
              <a:rPr lang="fr-FR" dirty="0" err="1"/>
              <a:t>Ific</a:t>
            </a:r>
            <a:endParaRPr lang="fr-FR" dirty="0"/>
          </a:p>
          <a:p>
            <a:pPr marL="0" indent="0">
              <a:buNone/>
            </a:pPr>
            <a:endParaRPr lang="fr-FR" dirty="0"/>
          </a:p>
          <a:p>
            <a:pPr marL="0" indent="0">
              <a:buNone/>
            </a:pPr>
            <a:r>
              <a:rPr lang="fr-FR" dirty="0"/>
              <a:t>Au E2 = 1634,41 ETP – 17 ans + formation</a:t>
            </a:r>
          </a:p>
          <a:p>
            <a:pPr marL="0" indent="0">
              <a:buNone/>
            </a:pPr>
            <a:r>
              <a:rPr lang="fr-FR" dirty="0"/>
              <a:t>=&gt; Pas de récupération de la partie E1</a:t>
            </a:r>
          </a:p>
          <a:p>
            <a:pPr marL="0" indent="0">
              <a:buNone/>
            </a:pPr>
            <a:r>
              <a:rPr lang="fr-FR"/>
              <a:t>=&gt; Marge pour le CPAS</a:t>
            </a:r>
            <a:endParaRPr lang="fr-FR" dirty="0"/>
          </a:p>
          <a:p>
            <a:pPr marL="0" indent="0">
              <a:buNone/>
            </a:pPr>
            <a:endParaRPr lang="fr-FR" dirty="0"/>
          </a:p>
          <a:p>
            <a:pPr marL="0" indent="0">
              <a:buNone/>
            </a:pPr>
            <a:endParaRPr lang="fr-BE" dirty="0"/>
          </a:p>
        </p:txBody>
      </p:sp>
    </p:spTree>
    <p:extLst>
      <p:ext uri="{BB962C8B-B14F-4D97-AF65-F5344CB8AC3E}">
        <p14:creationId xmlns:p14="http://schemas.microsoft.com/office/powerpoint/2010/main" val="29791887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Fonctions manquantes soins</a:t>
            </a:r>
            <a:br>
              <a:rPr lang="fr-FR" dirty="0">
                <a:solidFill>
                  <a:srgbClr val="A31668"/>
                </a:solidFill>
              </a:rPr>
            </a:br>
            <a:r>
              <a:rPr lang="fr-FR" dirty="0">
                <a:solidFill>
                  <a:srgbClr val="A31668"/>
                </a:solidFill>
              </a:rPr>
              <a:t>financées par l’</a:t>
            </a:r>
            <a:r>
              <a:rPr lang="fr-FR" dirty="0" err="1">
                <a:solidFill>
                  <a:srgbClr val="A31668"/>
                </a:solidFill>
              </a:rPr>
              <a:t>Aviq</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1735004"/>
            <a:ext cx="10515600" cy="4737167"/>
          </a:xfrm>
        </p:spPr>
        <p:txBody>
          <a:bodyPr>
            <a:normAutofit/>
          </a:bodyPr>
          <a:lstStyle/>
          <a:p>
            <a:r>
              <a:rPr lang="fr-FR" dirty="0"/>
              <a:t>« référent trouble cognitif » (0001)  </a:t>
            </a:r>
          </a:p>
          <a:p>
            <a:pPr marL="266700" indent="0">
              <a:buNone/>
            </a:pPr>
            <a:r>
              <a:rPr lang="fr-FR" dirty="0"/>
              <a:t>Cette fonction est liée au statut de personne de référence pour la démence financée notamment dans la partie E3 de l’intervention forfaitaire</a:t>
            </a:r>
          </a:p>
          <a:p>
            <a:pPr marL="266700" indent="0">
              <a:buNone/>
            </a:pPr>
            <a:r>
              <a:rPr lang="fr-FR" dirty="0"/>
              <a:t>financement en catégorie salariale 15</a:t>
            </a:r>
          </a:p>
          <a:p>
            <a:r>
              <a:rPr lang="fr-BE" dirty="0"/>
              <a:t>« éducateur » (0003)  </a:t>
            </a:r>
          </a:p>
          <a:p>
            <a:pPr marL="266700" indent="0">
              <a:buNone/>
            </a:pPr>
            <a:r>
              <a:rPr lang="fr-FR" dirty="0"/>
              <a:t>uniquement dans le cas où certains éducateurs A2 ou A3 ne se retrouveraient pas dans le descriptif </a:t>
            </a:r>
            <a:r>
              <a:rPr lang="fr-FR" dirty="0" err="1"/>
              <a:t>Ific</a:t>
            </a:r>
            <a:r>
              <a:rPr lang="fr-FR" dirty="0"/>
              <a:t>. </a:t>
            </a:r>
          </a:p>
          <a:p>
            <a:pPr marL="266700" indent="0">
              <a:buNone/>
            </a:pPr>
            <a:r>
              <a:rPr lang="fr-FR" dirty="0"/>
              <a:t>financement en catégorie salariale 11</a:t>
            </a:r>
          </a:p>
          <a:p>
            <a:pPr marL="0" indent="0">
              <a:buNone/>
            </a:pPr>
            <a:endParaRPr lang="fr-FR" dirty="0"/>
          </a:p>
          <a:p>
            <a:endParaRPr lang="fr-FR" dirty="0"/>
          </a:p>
          <a:p>
            <a:endParaRPr lang="fr-BE" dirty="0"/>
          </a:p>
        </p:txBody>
      </p:sp>
    </p:spTree>
    <p:extLst>
      <p:ext uri="{BB962C8B-B14F-4D97-AF65-F5344CB8AC3E}">
        <p14:creationId xmlns:p14="http://schemas.microsoft.com/office/powerpoint/2010/main" val="39546400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Fonctions « manquantes » soins</a:t>
            </a:r>
            <a:br>
              <a:rPr lang="fr-FR" dirty="0">
                <a:solidFill>
                  <a:srgbClr val="A31668"/>
                </a:solidFill>
              </a:rPr>
            </a:br>
            <a:r>
              <a:rPr lang="fr-FR" dirty="0">
                <a:solidFill>
                  <a:srgbClr val="A31668"/>
                </a:solidFill>
              </a:rPr>
              <a:t>financées par l’</a:t>
            </a:r>
            <a:r>
              <a:rPr lang="fr-FR" dirty="0" err="1">
                <a:solidFill>
                  <a:srgbClr val="A31668"/>
                </a:solidFill>
              </a:rPr>
              <a:t>Aviq</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38200" y="1735004"/>
            <a:ext cx="10515600" cy="4737167"/>
          </a:xfrm>
        </p:spPr>
        <p:txBody>
          <a:bodyPr>
            <a:normAutofit/>
          </a:bodyPr>
          <a:lstStyle/>
          <a:p>
            <a:pPr marL="0" indent="0">
              <a:buNone/>
            </a:pPr>
            <a:r>
              <a:rPr lang="fr-FR" dirty="0"/>
              <a:t>(circ. </a:t>
            </a:r>
            <a:r>
              <a:rPr lang="fr-FR" dirty="0" err="1"/>
              <a:t>Aviq</a:t>
            </a:r>
            <a:r>
              <a:rPr lang="fr-FR" dirty="0"/>
              <a:t> 28 février 2023)</a:t>
            </a:r>
          </a:p>
          <a:p>
            <a:pPr marL="0" indent="0">
              <a:buNone/>
            </a:pPr>
            <a:r>
              <a:rPr lang="fr-FR" dirty="0" err="1"/>
              <a:t>Ntmt</a:t>
            </a:r>
            <a:endParaRPr lang="fr-FR" dirty="0"/>
          </a:p>
          <a:p>
            <a:pPr marL="0" indent="0">
              <a:buNone/>
            </a:pPr>
            <a:endParaRPr lang="fr-FR" dirty="0"/>
          </a:p>
          <a:p>
            <a:r>
              <a:rPr lang="fr-FR" dirty="0"/>
              <a:t>Infirmier - chef en maison de repos (0013)  </a:t>
            </a:r>
          </a:p>
          <a:p>
            <a:pPr marL="266700" indent="0">
              <a:buNone/>
            </a:pPr>
            <a:r>
              <a:rPr lang="fr-FR" dirty="0"/>
              <a:t>financement en catégorie salariale 17</a:t>
            </a:r>
          </a:p>
          <a:p>
            <a:r>
              <a:rPr lang="fr-FR" dirty="0"/>
              <a:t>Infirmier - chef en maison de repos  et de soins (0014)  </a:t>
            </a:r>
          </a:p>
          <a:p>
            <a:pPr marL="266700" indent="0">
              <a:buNone/>
            </a:pPr>
            <a:r>
              <a:rPr lang="fr-FR" dirty="0"/>
              <a:t>financement en catégorie salariale 17</a:t>
            </a:r>
          </a:p>
          <a:p>
            <a:pPr marL="0" indent="0">
              <a:buNone/>
            </a:pPr>
            <a:endParaRPr lang="fr-FR" dirty="0"/>
          </a:p>
          <a:p>
            <a:endParaRPr lang="fr-BE" dirty="0"/>
          </a:p>
        </p:txBody>
      </p:sp>
    </p:spTree>
    <p:extLst>
      <p:ext uri="{BB962C8B-B14F-4D97-AF65-F5344CB8AC3E}">
        <p14:creationId xmlns:p14="http://schemas.microsoft.com/office/powerpoint/2010/main" val="29374984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err="1">
                <a:solidFill>
                  <a:srgbClr val="A31668"/>
                </a:solidFill>
              </a:rPr>
              <a:t>Inéquité</a:t>
            </a:r>
            <a:r>
              <a:rPr lang="fr-FR" dirty="0">
                <a:solidFill>
                  <a:srgbClr val="A31668"/>
                </a:solidFill>
              </a:rPr>
              <a:t> de financement public-privé</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a:bodyPr>
          <a:lstStyle/>
          <a:p>
            <a:pPr marL="0" indent="0">
              <a:buNone/>
            </a:pPr>
            <a:r>
              <a:rPr lang="fr-FR" dirty="0"/>
              <a:t>A l’heure actuelle, tout le personnel de soins est financé sur la base historique des barèmes de la CP 305.1. en secteur public comme en secteur privé. </a:t>
            </a:r>
          </a:p>
          <a:p>
            <a:pPr marL="0" indent="0">
              <a:buNone/>
            </a:pPr>
            <a:endParaRPr lang="fr-FR" dirty="0"/>
          </a:p>
          <a:p>
            <a:pPr marL="0" indent="0">
              <a:buNone/>
            </a:pPr>
            <a:r>
              <a:rPr lang="fr-FR" dirty="0"/>
              <a:t>(nb: la CP 305. a été reprise par la CP 330)</a:t>
            </a:r>
          </a:p>
          <a:p>
            <a:pPr marL="0" indent="0">
              <a:buNone/>
            </a:pPr>
            <a:endParaRPr lang="fr-FR" dirty="0"/>
          </a:p>
          <a:p>
            <a:pPr marL="0" indent="0">
              <a:buNone/>
            </a:pPr>
            <a:r>
              <a:rPr lang="fr-FR" dirty="0"/>
              <a:t>Environ la moitié des agents en secteur public ont des barèmes RGB supérieurs aux barèmes </a:t>
            </a:r>
            <a:r>
              <a:rPr lang="fr-FR" dirty="0" err="1"/>
              <a:t>Ific</a:t>
            </a:r>
            <a:r>
              <a:rPr lang="fr-FR" dirty="0"/>
              <a:t>. Ils ne passeront pas à l’</a:t>
            </a:r>
            <a:r>
              <a:rPr lang="fr-FR" dirty="0" err="1"/>
              <a:t>Ific</a:t>
            </a:r>
            <a:r>
              <a:rPr lang="fr-FR" dirty="0"/>
              <a:t>. </a:t>
            </a:r>
          </a:p>
          <a:p>
            <a:pPr marL="0" indent="0">
              <a:buNone/>
            </a:pPr>
            <a:endParaRPr lang="fr-BE" dirty="0"/>
          </a:p>
        </p:txBody>
      </p:sp>
    </p:spTree>
    <p:extLst>
      <p:ext uri="{BB962C8B-B14F-4D97-AF65-F5344CB8AC3E}">
        <p14:creationId xmlns:p14="http://schemas.microsoft.com/office/powerpoint/2010/main" val="416940595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err="1">
                <a:solidFill>
                  <a:srgbClr val="A31668"/>
                </a:solidFill>
              </a:rPr>
              <a:t>Inéquité</a:t>
            </a:r>
            <a:r>
              <a:rPr lang="fr-FR" dirty="0">
                <a:solidFill>
                  <a:srgbClr val="A31668"/>
                </a:solidFill>
              </a:rPr>
              <a:t> de financement public-privé</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p:txBody>
          <a:bodyPr>
            <a:normAutofit/>
          </a:bodyPr>
          <a:lstStyle/>
          <a:p>
            <a:pPr marL="0" indent="0">
              <a:buNone/>
            </a:pPr>
            <a:r>
              <a:rPr lang="fr-FR" dirty="0"/>
              <a:t>En terme de financement </a:t>
            </a:r>
            <a:r>
              <a:rPr lang="fr-FR" dirty="0" err="1"/>
              <a:t>Aviq</a:t>
            </a:r>
            <a:r>
              <a:rPr lang="fr-FR" dirty="0"/>
              <a:t>, il y aura un complément </a:t>
            </a:r>
            <a:r>
              <a:rPr lang="fr-FR" dirty="0" err="1"/>
              <a:t>Ific</a:t>
            </a:r>
            <a:r>
              <a:rPr lang="fr-FR" dirty="0"/>
              <a:t> pour le seul personnel qui passe à l’</a:t>
            </a:r>
            <a:r>
              <a:rPr lang="fr-FR" dirty="0" err="1"/>
              <a:t>Ific</a:t>
            </a:r>
            <a:r>
              <a:rPr lang="fr-FR" dirty="0"/>
              <a:t>, qu’il soit de soins ou non-soins. </a:t>
            </a:r>
          </a:p>
          <a:p>
            <a:pPr marL="0" indent="0">
              <a:buNone/>
            </a:pPr>
            <a:endParaRPr lang="fr-FR" dirty="0"/>
          </a:p>
          <a:p>
            <a:pPr marL="0" indent="0">
              <a:buNone/>
            </a:pPr>
            <a:r>
              <a:rPr lang="fr-FR" dirty="0"/>
              <a:t>Il va en résulter une distorsion dans les financements. </a:t>
            </a:r>
            <a:endParaRPr lang="fr-BE" dirty="0"/>
          </a:p>
        </p:txBody>
      </p:sp>
    </p:spTree>
    <p:extLst>
      <p:ext uri="{BB962C8B-B14F-4D97-AF65-F5344CB8AC3E}">
        <p14:creationId xmlns:p14="http://schemas.microsoft.com/office/powerpoint/2010/main" val="225119477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err="1">
                <a:solidFill>
                  <a:srgbClr val="A31668"/>
                </a:solidFill>
              </a:rPr>
              <a:t>Inéquité</a:t>
            </a:r>
            <a:r>
              <a:rPr lang="fr-FR" dirty="0">
                <a:solidFill>
                  <a:srgbClr val="A31668"/>
                </a:solidFill>
              </a:rPr>
              <a:t> de financement public-privé</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333375" y="1825625"/>
            <a:ext cx="11553825" cy="4351338"/>
          </a:xfrm>
        </p:spPr>
        <p:txBody>
          <a:bodyPr>
            <a:normAutofit/>
          </a:bodyPr>
          <a:lstStyle/>
          <a:p>
            <a:pPr marL="0" indent="0">
              <a:buNone/>
            </a:pPr>
            <a:r>
              <a:rPr lang="fr-FR" dirty="0"/>
              <a:t>Exemple fictif </a:t>
            </a:r>
          </a:p>
          <a:p>
            <a:pPr marL="0" indent="0">
              <a:buNone/>
            </a:pPr>
            <a:r>
              <a:rPr lang="fr-FR" dirty="0"/>
              <a:t>Aide-soignante secteur public - RGB -120 </a:t>
            </a:r>
          </a:p>
          <a:p>
            <a:pPr marL="0" indent="0">
              <a:buNone/>
            </a:pPr>
            <a:r>
              <a:rPr lang="fr-FR" dirty="0"/>
              <a:t>Aide-soignante secteur privé payée et financée à 100 (330)</a:t>
            </a:r>
          </a:p>
          <a:p>
            <a:pPr marL="0" indent="0">
              <a:buNone/>
            </a:pPr>
            <a:r>
              <a:rPr lang="fr-FR" dirty="0"/>
              <a:t>                                               payée et financée à 110 (</a:t>
            </a:r>
            <a:r>
              <a:rPr lang="fr-FR" dirty="0" err="1"/>
              <a:t>Ific</a:t>
            </a:r>
            <a:r>
              <a:rPr lang="fr-FR" dirty="0"/>
              <a:t>)</a:t>
            </a:r>
          </a:p>
          <a:p>
            <a:pPr marL="0" indent="0">
              <a:buNone/>
            </a:pPr>
            <a:r>
              <a:rPr lang="fr-FR" dirty="0"/>
              <a:t>Aide-soignante secteur public restera payée à 120 et financée à 100. </a:t>
            </a:r>
          </a:p>
          <a:p>
            <a:pPr marL="0" indent="0">
              <a:buNone/>
            </a:pPr>
            <a:r>
              <a:rPr lang="fr-FR" dirty="0"/>
              <a:t>D’un côté, le secteur public ne perd rien. </a:t>
            </a:r>
          </a:p>
          <a:p>
            <a:pPr marL="0" indent="0">
              <a:buNone/>
            </a:pPr>
            <a:r>
              <a:rPr lang="fr-FR" dirty="0"/>
              <a:t>De l’autre, le secteur privé paie moins que le secteur public </a:t>
            </a:r>
          </a:p>
          <a:p>
            <a:pPr marL="0" indent="0">
              <a:buNone/>
            </a:pPr>
            <a:r>
              <a:rPr lang="fr-FR" dirty="0"/>
              <a:t>                                           et est financé plus.</a:t>
            </a:r>
          </a:p>
          <a:p>
            <a:pPr marL="0" indent="0">
              <a:buNone/>
            </a:pPr>
            <a:endParaRPr lang="fr-FR" dirty="0"/>
          </a:p>
          <a:p>
            <a:pPr marL="0" indent="0">
              <a:buNone/>
            </a:pPr>
            <a:endParaRPr lang="fr-BE" dirty="0"/>
          </a:p>
        </p:txBody>
      </p:sp>
    </p:spTree>
    <p:extLst>
      <p:ext uri="{BB962C8B-B14F-4D97-AF65-F5344CB8AC3E}">
        <p14:creationId xmlns:p14="http://schemas.microsoft.com/office/powerpoint/2010/main" val="299572347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err="1">
                <a:solidFill>
                  <a:srgbClr val="A31668"/>
                </a:solidFill>
              </a:rPr>
              <a:t>Inéquité</a:t>
            </a:r>
            <a:r>
              <a:rPr lang="fr-FR" dirty="0">
                <a:solidFill>
                  <a:srgbClr val="A31668"/>
                </a:solidFill>
              </a:rPr>
              <a:t> de financement public-privé</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333375" y="1825625"/>
            <a:ext cx="11553825" cy="4351338"/>
          </a:xfrm>
        </p:spPr>
        <p:txBody>
          <a:bodyPr>
            <a:normAutofit/>
          </a:bodyPr>
          <a:lstStyle/>
          <a:p>
            <a:pPr marL="0" indent="0">
              <a:buNone/>
            </a:pPr>
            <a:r>
              <a:rPr lang="fr-FR" dirty="0"/>
              <a:t>En terme principiel, un problème d’égalité de traitement. </a:t>
            </a:r>
          </a:p>
          <a:p>
            <a:pPr marL="0" indent="0">
              <a:buNone/>
            </a:pPr>
            <a:r>
              <a:rPr lang="fr-FR" dirty="0"/>
              <a:t>Un biais à développer des services privés plutôt que publics.</a:t>
            </a:r>
          </a:p>
          <a:p>
            <a:pPr marL="0" indent="0">
              <a:buNone/>
            </a:pPr>
            <a:endParaRPr lang="fr-FR" dirty="0"/>
          </a:p>
          <a:p>
            <a:pPr marL="0" indent="0">
              <a:buNone/>
            </a:pPr>
            <a:r>
              <a:rPr lang="fr-FR" dirty="0"/>
              <a:t>La Fédération des CPAS demande à minimum un financement sur une base </a:t>
            </a:r>
            <a:r>
              <a:rPr lang="fr-FR" dirty="0" err="1"/>
              <a:t>Ific</a:t>
            </a:r>
            <a:r>
              <a:rPr lang="fr-FR" dirty="0"/>
              <a:t> pour toutes les fonctions de soins où soit l’</a:t>
            </a:r>
            <a:r>
              <a:rPr lang="fr-FR" dirty="0" err="1"/>
              <a:t>Ific</a:t>
            </a:r>
            <a:r>
              <a:rPr lang="fr-FR" dirty="0"/>
              <a:t> est appliqué, soit la RGB est maintenue, car plus avantageuse que l’</a:t>
            </a:r>
            <a:r>
              <a:rPr lang="fr-FR" dirty="0" err="1"/>
              <a:t>Ific</a:t>
            </a:r>
            <a:r>
              <a:rPr lang="fr-FR" dirty="0"/>
              <a:t>.</a:t>
            </a:r>
          </a:p>
          <a:p>
            <a:pPr marL="0" indent="0">
              <a:buNone/>
            </a:pPr>
            <a:r>
              <a:rPr lang="fr-FR" dirty="0"/>
              <a:t>(Courrier à la Région du 27.2.2023)</a:t>
            </a:r>
          </a:p>
          <a:p>
            <a:pPr marL="0" indent="0">
              <a:buNone/>
            </a:pPr>
            <a:endParaRPr lang="fr-FR" dirty="0"/>
          </a:p>
          <a:p>
            <a:pPr marL="0" indent="0">
              <a:buNone/>
            </a:pPr>
            <a:endParaRPr lang="fr-FR" dirty="0"/>
          </a:p>
          <a:p>
            <a:pPr marL="0" indent="0">
              <a:buNone/>
            </a:pPr>
            <a:endParaRPr lang="fr-FR" dirty="0"/>
          </a:p>
          <a:p>
            <a:pPr marL="0" indent="0">
              <a:buNone/>
            </a:pPr>
            <a:endParaRPr lang="fr-BE" dirty="0"/>
          </a:p>
        </p:txBody>
      </p:sp>
    </p:spTree>
    <p:extLst>
      <p:ext uri="{BB962C8B-B14F-4D97-AF65-F5344CB8AC3E}">
        <p14:creationId xmlns:p14="http://schemas.microsoft.com/office/powerpoint/2010/main" val="41248217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err="1">
                <a:solidFill>
                  <a:srgbClr val="A31668"/>
                </a:solidFill>
              </a:rPr>
              <a:t>Inéquité</a:t>
            </a:r>
            <a:r>
              <a:rPr lang="fr-FR" dirty="0">
                <a:solidFill>
                  <a:srgbClr val="A31668"/>
                </a:solidFill>
              </a:rPr>
              <a:t> de financement public-privé</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333375" y="1825625"/>
            <a:ext cx="11553825" cy="4351338"/>
          </a:xfrm>
        </p:spPr>
        <p:txBody>
          <a:bodyPr>
            <a:normAutofit/>
          </a:bodyPr>
          <a:lstStyle/>
          <a:p>
            <a:pPr marL="0" indent="0">
              <a:buNone/>
            </a:pPr>
            <a:r>
              <a:rPr lang="fr-FR" dirty="0"/>
              <a:t>Promesse verbale </a:t>
            </a:r>
          </a:p>
          <a:p>
            <a:pPr marL="0" indent="0">
              <a:buNone/>
            </a:pPr>
            <a:r>
              <a:rPr lang="fr-FR" dirty="0"/>
              <a:t>de réponse écrite avec clause de rendez-vous en octobre</a:t>
            </a:r>
          </a:p>
          <a:p>
            <a:pPr marL="0" indent="0">
              <a:buNone/>
            </a:pPr>
            <a:endParaRPr lang="fr-FR" dirty="0"/>
          </a:p>
          <a:p>
            <a:pPr marL="0" indent="0">
              <a:buNone/>
            </a:pPr>
            <a:r>
              <a:rPr lang="fr-FR" dirty="0"/>
              <a:t>Idée : </a:t>
            </a:r>
          </a:p>
          <a:p>
            <a:pPr marL="0" indent="0">
              <a:buNone/>
            </a:pPr>
            <a:r>
              <a:rPr lang="fr-FR" dirty="0"/>
              <a:t>A ce moment, il y aura des chiffres réels sur l’utilisation du budget </a:t>
            </a:r>
            <a:r>
              <a:rPr lang="fr-FR" dirty="0" err="1"/>
              <a:t>Ific</a:t>
            </a:r>
            <a:endParaRPr lang="fr-FR" dirty="0"/>
          </a:p>
          <a:p>
            <a:pPr marL="0" indent="0">
              <a:buNone/>
            </a:pPr>
            <a:r>
              <a:rPr lang="fr-FR" dirty="0"/>
              <a:t>Si marge, demande au Gouvernement de rectifier le financement </a:t>
            </a:r>
          </a:p>
          <a:p>
            <a:pPr marL="0" indent="0">
              <a:buNone/>
            </a:pPr>
            <a:r>
              <a:rPr lang="fr-FR" dirty="0"/>
              <a:t>pour payer tout le personnel de soins au barème </a:t>
            </a:r>
            <a:r>
              <a:rPr lang="fr-FR" dirty="0" err="1"/>
              <a:t>Ific</a:t>
            </a:r>
            <a:r>
              <a:rPr lang="fr-FR" dirty="0"/>
              <a:t>, </a:t>
            </a:r>
          </a:p>
          <a:p>
            <a:pPr marL="0" indent="0">
              <a:buNone/>
            </a:pPr>
            <a:r>
              <a:rPr lang="fr-FR" dirty="0"/>
              <a:t>y compris les aides-soignantes</a:t>
            </a:r>
            <a:endParaRPr lang="fr-BE" dirty="0"/>
          </a:p>
        </p:txBody>
      </p:sp>
    </p:spTree>
    <p:extLst>
      <p:ext uri="{BB962C8B-B14F-4D97-AF65-F5344CB8AC3E}">
        <p14:creationId xmlns:p14="http://schemas.microsoft.com/office/powerpoint/2010/main" val="2970621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945089" y="43523"/>
            <a:ext cx="10301821" cy="1113803"/>
          </a:xfrm>
        </p:spPr>
        <p:txBody>
          <a:bodyPr/>
          <a:lstStyle/>
          <a:p>
            <a:r>
              <a:rPr lang="fr-FR" dirty="0" err="1">
                <a:solidFill>
                  <a:srgbClr val="A31668"/>
                </a:solidFill>
              </a:rPr>
              <a:t>Ific</a:t>
            </a:r>
            <a:r>
              <a:rPr lang="fr-FR" dirty="0">
                <a:solidFill>
                  <a:srgbClr val="A31668"/>
                </a:solidFill>
              </a:rPr>
              <a:t> - rappels</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265471" y="1451728"/>
            <a:ext cx="11488563" cy="5020443"/>
          </a:xfrm>
        </p:spPr>
        <p:txBody>
          <a:bodyPr>
            <a:normAutofit/>
          </a:bodyPr>
          <a:lstStyle/>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r>
              <a:rPr lang="fr-FR" sz="2400" dirty="0"/>
              <a:t>Source: </a:t>
            </a:r>
            <a:r>
              <a:rPr lang="fr-FR" sz="2400" dirty="0" err="1"/>
              <a:t>Ific</a:t>
            </a:r>
            <a:endParaRPr lang="fr-BE" sz="2400" dirty="0"/>
          </a:p>
        </p:txBody>
      </p:sp>
      <p:pic>
        <p:nvPicPr>
          <p:cNvPr id="5" name="Image 4">
            <a:extLst>
              <a:ext uri="{FF2B5EF4-FFF2-40B4-BE49-F238E27FC236}">
                <a16:creationId xmlns:a16="http://schemas.microsoft.com/office/drawing/2014/main" id="{D5A58550-F088-1DA7-A593-D1C7A5D580E0}"/>
              </a:ext>
            </a:extLst>
          </p:cNvPr>
          <p:cNvPicPr>
            <a:picLocks noChangeAspect="1"/>
          </p:cNvPicPr>
          <p:nvPr>
            <p:custDataLst>
              <p:tags r:id="rId3"/>
            </p:custDataLst>
          </p:nvPr>
        </p:nvPicPr>
        <p:blipFill>
          <a:blip r:embed="rId5"/>
          <a:stretch>
            <a:fillRect/>
          </a:stretch>
        </p:blipFill>
        <p:spPr>
          <a:xfrm>
            <a:off x="1927124" y="946958"/>
            <a:ext cx="8327922" cy="5817816"/>
          </a:xfrm>
          <a:prstGeom prst="rect">
            <a:avLst/>
          </a:prstGeom>
        </p:spPr>
      </p:pic>
      <p:sp>
        <p:nvSpPr>
          <p:cNvPr id="19" name="CuadroTexto 18">
            <a:extLst>
              <a:ext uri="{FF2B5EF4-FFF2-40B4-BE49-F238E27FC236}">
                <a16:creationId xmlns:a16="http://schemas.microsoft.com/office/drawing/2014/main" id="{1DB51BD2-10C6-4A1C-A52E-AB720659174C}"/>
              </a:ext>
            </a:extLst>
          </p:cNvPr>
          <p:cNvSpPr txBox="1"/>
          <p:nvPr/>
        </p:nvSpPr>
        <p:spPr>
          <a:xfrm>
            <a:off x="-997967" y="521474"/>
            <a:ext cx="242374" cy="369332"/>
          </a:xfrm>
          <a:prstGeom prst="rect">
            <a:avLst/>
          </a:prstGeom>
          <a:noFill/>
        </p:spPr>
        <p:txBody>
          <a:bodyPr wrap="none" rtlCol="0" anchor="ctr" anchorCtr="1">
            <a:spAutoFit/>
          </a:bodyPr>
          <a:lstStyle/>
          <a:p>
            <a:pPr algn="ctr"/>
            <a:r>
              <a:rPr lang="fr-BE">
                <a:solidFill>
                  <a:srgbClr val="FFFC00"/>
                </a:solidFill>
              </a:rPr>
              <a:t>.</a:t>
            </a:r>
          </a:p>
        </p:txBody>
      </p:sp>
      <p:sp>
        <p:nvSpPr>
          <p:cNvPr id="10" name="Прямая соединительная линия 9">
            <a:extLst>
              <a:ext uri="{FF2B5EF4-FFF2-40B4-BE49-F238E27FC236}">
                <a16:creationId xmlns:a16="http://schemas.microsoft.com/office/drawing/2014/main" id="{E8B9F85D-3D7C-4905-A6E5-CA5D26C4CD04}"/>
              </a:ext>
            </a:extLst>
          </p:cNvPr>
          <p:cNvSpPr/>
          <p:nvPr/>
        </p:nvSpPr>
        <p:spPr>
          <a:xfrm rot="10800000">
            <a:off x="5397120" y="2142180"/>
            <a:ext cx="365760" cy="0"/>
          </a:xfrm>
          <a:prstGeom prst="line">
            <a:avLst/>
          </a:prstGeom>
          <a:solidFill>
            <a:srgbClr val="FFFC00">
              <a:alpha val="5000"/>
            </a:srgbClr>
          </a:solidFill>
          <a:ln w="108000">
            <a:solidFill>
              <a:srgbClr val="FFFC00"/>
            </a:solidFill>
          </a:ln>
        </p:spPr>
        <p:style>
          <a:lnRef idx="1">
            <a:schemeClr val="accent1"/>
          </a:lnRef>
          <a:fillRef idx="0">
            <a:schemeClr val="accent1"/>
          </a:fillRef>
          <a:effectRef idx="0">
            <a:schemeClr val="accent1"/>
          </a:effectRef>
          <a:fontRef idx="minor">
            <a:schemeClr val="tx1"/>
          </a:fontRef>
        </p:style>
        <p:txBody>
          <a:bodyPr wrap="none" rtlCol="0" anchor="ctr" anchorCtr="1"/>
          <a:lstStyle/>
          <a:p>
            <a:endParaRPr lang="en-US">
              <a:solidFill>
                <a:srgbClr val="FFFC00"/>
              </a:solidFill>
            </a:endParaRPr>
          </a:p>
        </p:txBody>
      </p:sp>
    </p:spTree>
    <p:extLst>
      <p:ext uri="{BB962C8B-B14F-4D97-AF65-F5344CB8AC3E}">
        <p14:creationId xmlns:p14="http://schemas.microsoft.com/office/powerpoint/2010/main" val="141437106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solidFill>
                  <a:srgbClr val="A31668"/>
                </a:solidFill>
              </a:rPr>
              <a:t>Estimation budget 2024</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333375" y="1825625"/>
            <a:ext cx="11553825" cy="4351338"/>
          </a:xfrm>
        </p:spPr>
        <p:txBody>
          <a:bodyPr>
            <a:normAutofit/>
          </a:bodyPr>
          <a:lstStyle/>
          <a:p>
            <a:pPr marL="0" indent="0">
              <a:buNone/>
            </a:pPr>
            <a:endParaRPr lang="fr-FR" dirty="0"/>
          </a:p>
          <a:p>
            <a:pPr marL="0" indent="0">
              <a:buNone/>
            </a:pPr>
            <a:endParaRPr lang="fr-FR" dirty="0"/>
          </a:p>
          <a:p>
            <a:pPr marL="0" indent="0">
              <a:buNone/>
            </a:pPr>
            <a:r>
              <a:rPr lang="fr-BE" dirty="0"/>
              <a:t>Demande de la Fédération des CPAS que s’il y a un coût non couvert de l’</a:t>
            </a:r>
            <a:r>
              <a:rPr lang="fr-BE" dirty="0" err="1"/>
              <a:t>Ific</a:t>
            </a:r>
            <a:r>
              <a:rPr lang="fr-BE" dirty="0"/>
              <a:t>, il soit couvert</a:t>
            </a:r>
          </a:p>
          <a:p>
            <a:pPr marL="0" indent="0">
              <a:buNone/>
            </a:pPr>
            <a:endParaRPr lang="fr-BE" dirty="0"/>
          </a:p>
          <a:p>
            <a:pPr marL="0" indent="0">
              <a:buNone/>
            </a:pPr>
            <a:r>
              <a:rPr lang="fr-BE" dirty="0"/>
              <a:t>Engagement politique de la neutralité budgétaire de la Région</a:t>
            </a:r>
          </a:p>
          <a:p>
            <a:pPr marL="0" indent="0">
              <a:buNone/>
            </a:pPr>
            <a:endParaRPr lang="fr-BE" dirty="0"/>
          </a:p>
          <a:p>
            <a:pPr marL="0" indent="0">
              <a:buNone/>
            </a:pPr>
            <a:r>
              <a:rPr lang="fr-BE" dirty="0"/>
              <a:t>Demande soutenue par le secteur</a:t>
            </a:r>
          </a:p>
        </p:txBody>
      </p:sp>
    </p:spTree>
    <p:extLst>
      <p:ext uri="{BB962C8B-B14F-4D97-AF65-F5344CB8AC3E}">
        <p14:creationId xmlns:p14="http://schemas.microsoft.com/office/powerpoint/2010/main" val="78686696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endParaRPr lang="fr-BE" dirty="0"/>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16937" y="2120832"/>
            <a:ext cx="10515600" cy="4737167"/>
          </a:xfrm>
        </p:spPr>
        <p:txBody>
          <a:bodyPr/>
          <a:lstStyle/>
          <a:p>
            <a:endParaRPr lang="fr-FR" b="1" dirty="0"/>
          </a:p>
          <a:p>
            <a:pPr marL="0" indent="0" algn="ctr">
              <a:buNone/>
            </a:pPr>
            <a:r>
              <a:rPr lang="fr-FR" b="1" dirty="0">
                <a:solidFill>
                  <a:srgbClr val="A31668"/>
                </a:solidFill>
              </a:rPr>
              <a:t>QUELQUES </a:t>
            </a:r>
          </a:p>
          <a:p>
            <a:pPr marL="0" indent="0" algn="ctr">
              <a:buNone/>
            </a:pPr>
            <a:r>
              <a:rPr lang="fr-FR" b="1" dirty="0">
                <a:solidFill>
                  <a:srgbClr val="A31668"/>
                </a:solidFill>
              </a:rPr>
              <a:t>CONSIDERATIONS PROSPECTIVES</a:t>
            </a:r>
          </a:p>
          <a:p>
            <a:endParaRPr lang="fr-BE" dirty="0"/>
          </a:p>
        </p:txBody>
      </p:sp>
    </p:spTree>
    <p:extLst>
      <p:ext uri="{BB962C8B-B14F-4D97-AF65-F5344CB8AC3E}">
        <p14:creationId xmlns:p14="http://schemas.microsoft.com/office/powerpoint/2010/main" val="362116171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t>Ecart </a:t>
            </a:r>
            <a:r>
              <a:rPr lang="fr-FR" dirty="0" err="1"/>
              <a:t>Ific</a:t>
            </a:r>
            <a:r>
              <a:rPr lang="fr-FR" dirty="0"/>
              <a:t> </a:t>
            </a:r>
            <a:r>
              <a:rPr lang="fr-FR" dirty="0" err="1"/>
              <a:t>Rgb</a:t>
            </a:r>
            <a:r>
              <a:rPr lang="fr-FR" dirty="0"/>
              <a:t> en MR-S publique - Soins</a:t>
            </a:r>
            <a:endParaRPr lang="fr-BE" dirty="0"/>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16937" y="2120832"/>
            <a:ext cx="10515600" cy="4737167"/>
          </a:xfrm>
        </p:spPr>
        <p:txBody>
          <a:bodyPr/>
          <a:lstStyle/>
          <a:p>
            <a:endParaRPr lang="fr-FR" b="1" dirty="0"/>
          </a:p>
          <a:p>
            <a:endParaRPr lang="fr-BE" dirty="0"/>
          </a:p>
        </p:txBody>
      </p:sp>
      <p:graphicFrame>
        <p:nvGraphicFramePr>
          <p:cNvPr id="7" name="Tableau 7">
            <a:extLst>
              <a:ext uri="{FF2B5EF4-FFF2-40B4-BE49-F238E27FC236}">
                <a16:creationId xmlns:a16="http://schemas.microsoft.com/office/drawing/2014/main" id="{9ED9D35F-9299-CB41-FBE0-6A05E1846B18}"/>
              </a:ext>
            </a:extLst>
          </p:cNvPr>
          <p:cNvGraphicFramePr>
            <a:graphicFrameLocks noGrp="1"/>
          </p:cNvGraphicFramePr>
          <p:nvPr>
            <p:custDataLst>
              <p:tags r:id="rId3"/>
            </p:custDataLst>
            <p:extLst>
              <p:ext uri="{D42A27DB-BD31-4B8C-83A1-F6EECF244321}">
                <p14:modId xmlns:p14="http://schemas.microsoft.com/office/powerpoint/2010/main" val="3344648476"/>
              </p:ext>
            </p:extLst>
          </p:nvPr>
        </p:nvGraphicFramePr>
        <p:xfrm>
          <a:off x="609600" y="1711392"/>
          <a:ext cx="10972800" cy="4798656"/>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2512542143"/>
                    </a:ext>
                  </a:extLst>
                </a:gridCol>
                <a:gridCol w="3657600">
                  <a:extLst>
                    <a:ext uri="{9D8B030D-6E8A-4147-A177-3AD203B41FA5}">
                      <a16:colId xmlns:a16="http://schemas.microsoft.com/office/drawing/2014/main" val="1520524913"/>
                    </a:ext>
                  </a:extLst>
                </a:gridCol>
                <a:gridCol w="3657600">
                  <a:extLst>
                    <a:ext uri="{9D8B030D-6E8A-4147-A177-3AD203B41FA5}">
                      <a16:colId xmlns:a16="http://schemas.microsoft.com/office/drawing/2014/main" val="3183489864"/>
                    </a:ext>
                  </a:extLst>
                </a:gridCol>
              </a:tblGrid>
              <a:tr h="586416">
                <a:tc gridSpan="3">
                  <a:txBody>
                    <a:bodyPr/>
                    <a:lstStyle/>
                    <a:p>
                      <a:pPr algn="ctr" fontAlgn="b"/>
                      <a:r>
                        <a:rPr lang="fr-FR" sz="3200" b="0" i="0" u="none" strike="noStrike" dirty="0">
                          <a:solidFill>
                            <a:schemeClr val="bg1"/>
                          </a:solidFill>
                          <a:effectLst/>
                          <a:latin typeface="Arial" panose="020B0604020202020204" pitchFamily="34" charset="0"/>
                          <a:cs typeface="Arial" panose="020B0604020202020204" pitchFamily="34" charset="0"/>
                        </a:rPr>
                        <a:t>Ecart barémique brut annuel  </a:t>
                      </a:r>
                      <a:r>
                        <a:rPr lang="fr-FR" sz="3200" b="0" i="0" u="none" strike="noStrike">
                          <a:solidFill>
                            <a:schemeClr val="bg1"/>
                          </a:solidFill>
                          <a:effectLst/>
                          <a:latin typeface="Arial" panose="020B0604020202020204" pitchFamily="34" charset="0"/>
                          <a:cs typeface="Arial" panose="020B0604020202020204" pitchFamily="34" charset="0"/>
                        </a:rPr>
                        <a:t>index janvier 2023</a:t>
                      </a:r>
                      <a:r>
                        <a:rPr lang="fr-FR" sz="1100" b="0" i="0" u="none" strike="noStrike" dirty="0">
                          <a:solidFill>
                            <a:srgbClr val="000000"/>
                          </a:solidFill>
                          <a:effectLst/>
                          <a:latin typeface="Calibri" panose="020F0502020204030204" pitchFamily="34" charset="0"/>
                        </a:rPr>
                        <a:t>		</a:t>
                      </a:r>
                    </a:p>
                  </a:txBody>
                  <a:tcPr marL="0" marR="0" marT="0" marB="0" anchor="b"/>
                </a:tc>
                <a:tc hMerge="1">
                  <a:txBody>
                    <a:bodyPr/>
                    <a:lstStyle/>
                    <a:p>
                      <a:endParaRPr lang="fr-BE"/>
                    </a:p>
                  </a:txBody>
                  <a:tcPr/>
                </a:tc>
                <a:tc hMerge="1">
                  <a:txBody>
                    <a:bodyPr/>
                    <a:lstStyle/>
                    <a:p>
                      <a:endParaRPr lang="fr-BE"/>
                    </a:p>
                  </a:txBody>
                  <a:tcPr/>
                </a:tc>
                <a:extLst>
                  <a:ext uri="{0D108BD9-81ED-4DB2-BD59-A6C34878D82A}">
                    <a16:rowId xmlns:a16="http://schemas.microsoft.com/office/drawing/2014/main" val="2477193005"/>
                  </a:ext>
                </a:extLst>
              </a:tr>
              <a:tr h="586416">
                <a:tc>
                  <a:txBody>
                    <a:bodyPr/>
                    <a:lstStyle/>
                    <a:p>
                      <a:pPr algn="ctr" fontAlgn="b"/>
                      <a:r>
                        <a:rPr lang="fr-FR" sz="2800" b="0" i="0" u="none" strike="noStrike" dirty="0">
                          <a:solidFill>
                            <a:srgbClr val="000000"/>
                          </a:solidFill>
                          <a:effectLst/>
                          <a:latin typeface="Arial" panose="020B0604020202020204" pitchFamily="34" charset="0"/>
                          <a:cs typeface="Arial" panose="020B0604020202020204" pitchFamily="34" charset="0"/>
                        </a:rPr>
                        <a:t>Ecart cumulé</a:t>
                      </a:r>
                      <a:endParaRPr lang="fr-BE" sz="2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fr-BE" sz="2800" b="0" i="0" u="none" strike="noStrike" dirty="0">
                          <a:solidFill>
                            <a:srgbClr val="000000"/>
                          </a:solidFill>
                          <a:effectLst/>
                          <a:latin typeface="Arial" panose="020B0604020202020204" pitchFamily="34" charset="0"/>
                          <a:cs typeface="Arial" panose="020B0604020202020204" pitchFamily="34" charset="0"/>
                        </a:rPr>
                        <a:t>14 - B1/B2/B3</a:t>
                      </a:r>
                    </a:p>
                  </a:txBody>
                  <a:tcPr marL="0" marR="0" marT="0" marB="0" anchor="b"/>
                </a:tc>
                <a:tc>
                  <a:txBody>
                    <a:bodyPr/>
                    <a:lstStyle/>
                    <a:p>
                      <a:pPr algn="ctr" fontAlgn="b"/>
                      <a:r>
                        <a:rPr lang="fr-BE" sz="2800" b="0" i="0" u="none" strike="noStrike">
                          <a:solidFill>
                            <a:srgbClr val="000000"/>
                          </a:solidFill>
                          <a:effectLst/>
                          <a:latin typeface="Arial" panose="020B0604020202020204" pitchFamily="34" charset="0"/>
                          <a:cs typeface="Arial" panose="020B0604020202020204" pitchFamily="34" charset="0"/>
                        </a:rPr>
                        <a:t>14b - D6/D7</a:t>
                      </a:r>
                      <a:endParaRPr lang="fr-BE" sz="2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val="1100029250"/>
                  </a:ext>
                </a:extLst>
              </a:tr>
              <a:tr h="586416">
                <a:tc>
                  <a:txBody>
                    <a:bodyPr/>
                    <a:lstStyle/>
                    <a:p>
                      <a:pPr algn="ctr" fontAlgn="b"/>
                      <a:r>
                        <a:rPr lang="fr-BE" sz="2800" b="0" i="0" u="none" strike="noStrike" dirty="0">
                          <a:solidFill>
                            <a:srgbClr val="000000"/>
                          </a:solidFill>
                          <a:effectLst/>
                          <a:latin typeface="Arial" panose="020B0604020202020204" pitchFamily="34" charset="0"/>
                          <a:cs typeface="Arial" panose="020B0604020202020204" pitchFamily="34" charset="0"/>
                        </a:rPr>
                        <a:t>1 an</a:t>
                      </a:r>
                    </a:p>
                  </a:txBody>
                  <a:tcPr marL="0" marR="0" marT="0" marB="0" anchor="b"/>
                </a:tc>
                <a:tc>
                  <a:txBody>
                    <a:bodyPr/>
                    <a:lstStyle/>
                    <a:p>
                      <a:pPr algn="l" fontAlgn="b"/>
                      <a:r>
                        <a:rPr lang="fr-BE" sz="2800" b="0" i="0" u="none" strike="noStrike">
                          <a:solidFill>
                            <a:srgbClr val="000000"/>
                          </a:solidFill>
                          <a:effectLst/>
                          <a:latin typeface="Arial" panose="020B0604020202020204" pitchFamily="34" charset="0"/>
                          <a:cs typeface="Arial" panose="020B0604020202020204" pitchFamily="34" charset="0"/>
                        </a:rPr>
                        <a:t>           1.776   </a:t>
                      </a:r>
                    </a:p>
                  </a:txBody>
                  <a:tcPr marL="0" marR="0" marT="0" marB="0" anchor="b"/>
                </a:tc>
                <a:tc>
                  <a:txBody>
                    <a:bodyPr/>
                    <a:lstStyle/>
                    <a:p>
                      <a:pPr algn="l" fontAlgn="b"/>
                      <a:r>
                        <a:rPr lang="fr-BE" sz="2800" b="0" i="0" u="none" strike="noStrike">
                          <a:solidFill>
                            <a:srgbClr val="000000"/>
                          </a:solidFill>
                          <a:effectLst/>
                          <a:latin typeface="Arial" panose="020B0604020202020204" pitchFamily="34" charset="0"/>
                          <a:cs typeface="Arial" panose="020B0604020202020204" pitchFamily="34" charset="0"/>
                        </a:rPr>
                        <a:t>             2.618   </a:t>
                      </a:r>
                      <a:endParaRPr lang="fr-BE" sz="2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val="2033683753"/>
                  </a:ext>
                </a:extLst>
              </a:tr>
              <a:tr h="586416">
                <a:tc>
                  <a:txBody>
                    <a:bodyPr/>
                    <a:lstStyle/>
                    <a:p>
                      <a:pPr algn="ctr" fontAlgn="b"/>
                      <a:r>
                        <a:rPr lang="fr-BE" sz="2800" b="0" i="0" u="none" strike="noStrike" dirty="0">
                          <a:solidFill>
                            <a:srgbClr val="000000"/>
                          </a:solidFill>
                          <a:effectLst/>
                          <a:latin typeface="Arial" panose="020B0604020202020204" pitchFamily="34" charset="0"/>
                          <a:cs typeface="Arial" panose="020B0604020202020204" pitchFamily="34" charset="0"/>
                        </a:rPr>
                        <a:t>5 ans</a:t>
                      </a:r>
                    </a:p>
                  </a:txBody>
                  <a:tcPr marL="0" marR="0" marT="0" marB="0" anchor="b"/>
                </a:tc>
                <a:tc>
                  <a:txBody>
                    <a:bodyPr/>
                    <a:lstStyle/>
                    <a:p>
                      <a:pPr algn="l" fontAlgn="b"/>
                      <a:r>
                        <a:rPr lang="fr-BE" sz="2800" b="0" i="0" u="none" strike="noStrike">
                          <a:solidFill>
                            <a:srgbClr val="000000"/>
                          </a:solidFill>
                          <a:effectLst/>
                          <a:latin typeface="Arial" panose="020B0604020202020204" pitchFamily="34" charset="0"/>
                          <a:cs typeface="Arial" panose="020B0604020202020204" pitchFamily="34" charset="0"/>
                        </a:rPr>
                        <a:t>         18.450   </a:t>
                      </a:r>
                    </a:p>
                  </a:txBody>
                  <a:tcPr marL="0" marR="0" marT="0" marB="0" anchor="b"/>
                </a:tc>
                <a:tc>
                  <a:txBody>
                    <a:bodyPr/>
                    <a:lstStyle/>
                    <a:p>
                      <a:pPr algn="l" fontAlgn="b"/>
                      <a:r>
                        <a:rPr lang="fr-BE" sz="2800" b="0" i="0" u="none" strike="noStrike">
                          <a:solidFill>
                            <a:srgbClr val="000000"/>
                          </a:solidFill>
                          <a:effectLst/>
                          <a:latin typeface="Arial" panose="020B0604020202020204" pitchFamily="34" charset="0"/>
                          <a:cs typeface="Arial" panose="020B0604020202020204" pitchFamily="34" charset="0"/>
                        </a:rPr>
                        <a:t>           14.201   </a:t>
                      </a:r>
                    </a:p>
                  </a:txBody>
                  <a:tcPr marL="0" marR="0" marT="0" marB="0" anchor="b"/>
                </a:tc>
                <a:extLst>
                  <a:ext uri="{0D108BD9-81ED-4DB2-BD59-A6C34878D82A}">
                    <a16:rowId xmlns:a16="http://schemas.microsoft.com/office/drawing/2014/main" val="2018735783"/>
                  </a:ext>
                </a:extLst>
              </a:tr>
              <a:tr h="586416">
                <a:tc>
                  <a:txBody>
                    <a:bodyPr/>
                    <a:lstStyle/>
                    <a:p>
                      <a:pPr algn="ctr" fontAlgn="b"/>
                      <a:r>
                        <a:rPr lang="fr-BE" sz="2800" b="0" i="0" u="none" strike="noStrike">
                          <a:solidFill>
                            <a:srgbClr val="000000"/>
                          </a:solidFill>
                          <a:effectLst/>
                          <a:latin typeface="Arial" panose="020B0604020202020204" pitchFamily="34" charset="0"/>
                          <a:cs typeface="Arial" panose="020B0604020202020204" pitchFamily="34" charset="0"/>
                        </a:rPr>
                        <a:t>10 ans</a:t>
                      </a:r>
                    </a:p>
                  </a:txBody>
                  <a:tcPr marL="0" marR="0" marT="0" marB="0" anchor="b"/>
                </a:tc>
                <a:tc>
                  <a:txBody>
                    <a:bodyPr/>
                    <a:lstStyle/>
                    <a:p>
                      <a:pPr algn="l" fontAlgn="b"/>
                      <a:r>
                        <a:rPr lang="fr-BE" sz="2800" b="0" i="0" u="none" strike="noStrike">
                          <a:solidFill>
                            <a:srgbClr val="000000"/>
                          </a:solidFill>
                          <a:effectLst/>
                          <a:latin typeface="Arial" panose="020B0604020202020204" pitchFamily="34" charset="0"/>
                          <a:cs typeface="Arial" panose="020B0604020202020204" pitchFamily="34" charset="0"/>
                        </a:rPr>
                        <a:t>         38.618   </a:t>
                      </a:r>
                    </a:p>
                  </a:txBody>
                  <a:tcPr marL="0" marR="0" marT="0" marB="0" anchor="b"/>
                </a:tc>
                <a:tc>
                  <a:txBody>
                    <a:bodyPr/>
                    <a:lstStyle/>
                    <a:p>
                      <a:pPr algn="l" fontAlgn="b"/>
                      <a:r>
                        <a:rPr lang="fr-BE" sz="2800" b="0" i="0" u="none" strike="noStrike">
                          <a:solidFill>
                            <a:srgbClr val="000000"/>
                          </a:solidFill>
                          <a:effectLst/>
                          <a:latin typeface="Arial" panose="020B0604020202020204" pitchFamily="34" charset="0"/>
                          <a:cs typeface="Arial" panose="020B0604020202020204" pitchFamily="34" charset="0"/>
                        </a:rPr>
                        <a:t>           28.742   </a:t>
                      </a:r>
                      <a:endParaRPr lang="fr-BE" sz="2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val="2690779995"/>
                  </a:ext>
                </a:extLst>
              </a:tr>
              <a:tr h="586416">
                <a:tc>
                  <a:txBody>
                    <a:bodyPr/>
                    <a:lstStyle/>
                    <a:p>
                      <a:pPr algn="ctr" fontAlgn="b"/>
                      <a:r>
                        <a:rPr lang="fr-BE" sz="2800" b="0" i="0" u="none" strike="noStrike" dirty="0">
                          <a:solidFill>
                            <a:srgbClr val="000000"/>
                          </a:solidFill>
                          <a:effectLst/>
                          <a:latin typeface="Arial" panose="020B0604020202020204" pitchFamily="34" charset="0"/>
                          <a:cs typeface="Arial" panose="020B0604020202020204" pitchFamily="34" charset="0"/>
                        </a:rPr>
                        <a:t>20 ans</a:t>
                      </a:r>
                    </a:p>
                  </a:txBody>
                  <a:tcPr marL="0" marR="0" marT="0" marB="0" anchor="b"/>
                </a:tc>
                <a:tc>
                  <a:txBody>
                    <a:bodyPr/>
                    <a:lstStyle/>
                    <a:p>
                      <a:pPr algn="l" fontAlgn="b"/>
                      <a:r>
                        <a:rPr lang="fr-BE" sz="2800" b="0" i="0" u="none" strike="noStrike">
                          <a:solidFill>
                            <a:srgbClr val="000000"/>
                          </a:solidFill>
                          <a:effectLst/>
                          <a:latin typeface="Arial" panose="020B0604020202020204" pitchFamily="34" charset="0"/>
                          <a:cs typeface="Arial" panose="020B0604020202020204" pitchFamily="34" charset="0"/>
                        </a:rPr>
                        <a:t>         50.753   </a:t>
                      </a:r>
                    </a:p>
                  </a:txBody>
                  <a:tcPr marL="0" marR="0" marT="0" marB="0" anchor="b"/>
                </a:tc>
                <a:tc>
                  <a:txBody>
                    <a:bodyPr/>
                    <a:lstStyle/>
                    <a:p>
                      <a:pPr algn="l" fontAlgn="b"/>
                      <a:r>
                        <a:rPr lang="fr-BE" sz="2800" b="0" i="0" u="none" strike="noStrike">
                          <a:solidFill>
                            <a:srgbClr val="000000"/>
                          </a:solidFill>
                          <a:effectLst/>
                          <a:latin typeface="Arial" panose="020B0604020202020204" pitchFamily="34" charset="0"/>
                          <a:cs typeface="Arial" panose="020B0604020202020204" pitchFamily="34" charset="0"/>
                        </a:rPr>
                        <a:t>           44.094   </a:t>
                      </a:r>
                      <a:endParaRPr lang="fr-BE" sz="2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val="3324251294"/>
                  </a:ext>
                </a:extLst>
              </a:tr>
              <a:tr h="586416">
                <a:tc>
                  <a:txBody>
                    <a:bodyPr/>
                    <a:lstStyle/>
                    <a:p>
                      <a:pPr algn="l" fontAlgn="b"/>
                      <a:endParaRPr lang="fr-BE" sz="2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fr-FR" sz="2800" b="0" i="0" u="none" strike="noStrike">
                          <a:solidFill>
                            <a:srgbClr val="000000"/>
                          </a:solidFill>
                          <a:effectLst/>
                          <a:latin typeface="Arial" panose="020B0604020202020204" pitchFamily="34" charset="0"/>
                          <a:cs typeface="Arial" panose="020B0604020202020204" pitchFamily="34" charset="0"/>
                        </a:rPr>
                        <a:t>Bachelier - Gradué</a:t>
                      </a:r>
                      <a:endParaRPr lang="fr-FR" sz="2800" b="0" i="0" u="none" strike="noStrike" dirty="0">
                        <a:solidFill>
                          <a:srgbClr val="000000"/>
                        </a:solidFill>
                        <a:effectLst/>
                        <a:latin typeface="Arial" panose="020B0604020202020204" pitchFamily="34" charset="0"/>
                        <a:cs typeface="Arial" panose="020B0604020202020204" pitchFamily="34" charset="0"/>
                      </a:endParaRPr>
                    </a:p>
                    <a:p>
                      <a:pPr algn="ctr" fontAlgn="b"/>
                      <a:r>
                        <a:rPr lang="fr-FR" sz="2800" b="0" i="0" u="none" strike="noStrike" dirty="0">
                          <a:solidFill>
                            <a:srgbClr val="000000"/>
                          </a:solidFill>
                          <a:effectLst/>
                          <a:latin typeface="Arial" panose="020B0604020202020204" pitchFamily="34" charset="0"/>
                          <a:cs typeface="Arial" panose="020B0604020202020204" pitchFamily="34" charset="0"/>
                        </a:rPr>
                        <a:t>Infi-ergo-logo-éduc-diététicien</a:t>
                      </a:r>
                      <a:endParaRPr lang="fr-BE" sz="2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fr-FR" sz="2800" b="0" i="0" u="none" strike="noStrike" dirty="0">
                          <a:solidFill>
                            <a:srgbClr val="000000"/>
                          </a:solidFill>
                          <a:effectLst/>
                          <a:latin typeface="Arial" panose="020B0604020202020204" pitchFamily="34" charset="0"/>
                          <a:cs typeface="Arial" panose="020B0604020202020204" pitchFamily="34" charset="0"/>
                        </a:rPr>
                        <a:t>Breveté </a:t>
                      </a:r>
                    </a:p>
                    <a:p>
                      <a:pPr algn="ctr" fontAlgn="b"/>
                      <a:r>
                        <a:rPr lang="fr-FR" sz="2800" b="0" i="0" u="none" strike="noStrike" dirty="0">
                          <a:solidFill>
                            <a:srgbClr val="000000"/>
                          </a:solidFill>
                          <a:effectLst/>
                          <a:latin typeface="Arial" panose="020B0604020202020204" pitchFamily="34" charset="0"/>
                          <a:cs typeface="Arial" panose="020B0604020202020204" pitchFamily="34" charset="0"/>
                        </a:rPr>
                        <a:t>Infi-éduc</a:t>
                      </a:r>
                    </a:p>
                    <a:p>
                      <a:pPr algn="ctr" fontAlgn="b"/>
                      <a:endParaRPr lang="fr-BE" sz="2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val="3711782010"/>
                  </a:ext>
                </a:extLst>
              </a:tr>
            </a:tbl>
          </a:graphicData>
        </a:graphic>
      </p:graphicFrame>
    </p:spTree>
    <p:extLst>
      <p:ext uri="{BB962C8B-B14F-4D97-AF65-F5344CB8AC3E}">
        <p14:creationId xmlns:p14="http://schemas.microsoft.com/office/powerpoint/2010/main" val="719472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p:txBody>
          <a:bodyPr/>
          <a:lstStyle/>
          <a:p>
            <a:r>
              <a:rPr lang="fr-FR" dirty="0"/>
              <a:t>Ecart </a:t>
            </a:r>
            <a:r>
              <a:rPr lang="fr-FR" dirty="0" err="1"/>
              <a:t>Ific</a:t>
            </a:r>
            <a:r>
              <a:rPr lang="fr-FR" dirty="0"/>
              <a:t> </a:t>
            </a:r>
            <a:r>
              <a:rPr lang="fr-FR" dirty="0" err="1"/>
              <a:t>Rgb</a:t>
            </a:r>
            <a:r>
              <a:rPr lang="fr-FR" dirty="0"/>
              <a:t> en MR-S publique</a:t>
            </a:r>
            <a:endParaRPr lang="fr-BE" dirty="0"/>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816936" y="2120832"/>
            <a:ext cx="11098543" cy="4737167"/>
          </a:xfrm>
        </p:spPr>
        <p:txBody>
          <a:bodyPr>
            <a:normAutofit/>
          </a:bodyPr>
          <a:lstStyle/>
          <a:p>
            <a:endParaRPr lang="fr-FR" b="1" dirty="0"/>
          </a:p>
          <a:p>
            <a:r>
              <a:rPr lang="fr-BE" dirty="0" err="1"/>
              <a:t>Ific</a:t>
            </a:r>
            <a:r>
              <a:rPr lang="fr-BE" dirty="0"/>
              <a:t> or not </a:t>
            </a:r>
            <a:r>
              <a:rPr lang="fr-BE" dirty="0" err="1"/>
              <a:t>Ific</a:t>
            </a:r>
            <a:r>
              <a:rPr lang="fr-BE" dirty="0"/>
              <a:t> ? Non </a:t>
            </a:r>
            <a:r>
              <a:rPr lang="fr-BE" dirty="0" err="1"/>
              <a:t>economic</a:t>
            </a:r>
            <a:r>
              <a:rPr lang="fr-BE" dirty="0"/>
              <a:t> question – </a:t>
            </a:r>
            <a:r>
              <a:rPr lang="fr-BE" b="1" dirty="0"/>
              <a:t>Pas d’</a:t>
            </a:r>
            <a:r>
              <a:rPr lang="fr-BE" b="1" dirty="0" err="1"/>
              <a:t>Ific</a:t>
            </a:r>
            <a:r>
              <a:rPr lang="fr-BE" b="1" dirty="0"/>
              <a:t> : </a:t>
            </a:r>
            <a:r>
              <a:rPr lang="fr-BE" b="1" strike="sngStrike" dirty="0"/>
              <a:t>recrutement</a:t>
            </a:r>
          </a:p>
          <a:p>
            <a:pPr marL="0" indent="0">
              <a:buNone/>
            </a:pPr>
            <a:r>
              <a:rPr lang="fr-BE" dirty="0"/>
              <a:t>  (Pm : employeur à vie: fini – Génération Z : mobile)</a:t>
            </a:r>
          </a:p>
          <a:p>
            <a:r>
              <a:rPr lang="fr-BE" dirty="0"/>
              <a:t>Rien fait pour les infirmières ? Pas correct !!!</a:t>
            </a:r>
          </a:p>
          <a:p>
            <a:r>
              <a:rPr lang="fr-BE" dirty="0"/>
              <a:t> Rappel de la légitimité de la demande de revalorisation des directeurs, soutenue par la Fédération</a:t>
            </a:r>
          </a:p>
          <a:p>
            <a:pPr marL="0" indent="0">
              <a:buNone/>
            </a:pPr>
            <a:r>
              <a:rPr lang="fr-BE" dirty="0"/>
              <a:t>   Pm 2009 : 11 % - 2022 : 18 </a:t>
            </a:r>
            <a:r>
              <a:rPr lang="fr-BE" dirty="0" err="1"/>
              <a:t>Ific</a:t>
            </a:r>
            <a:endParaRPr lang="fr-BE" dirty="0"/>
          </a:p>
          <a:p>
            <a:r>
              <a:rPr lang="fr-BE" dirty="0"/>
              <a:t>Pertinence du débat sur la révision de la RGB, soutenu par la Fédé</a:t>
            </a:r>
          </a:p>
          <a:p>
            <a:pPr marL="0" indent="0">
              <a:buNone/>
            </a:pPr>
            <a:r>
              <a:rPr lang="fr-BE" dirty="0"/>
              <a:t>       </a:t>
            </a:r>
            <a:r>
              <a:rPr lang="fr-BE" i="1" dirty="0"/>
              <a:t>(Rapport annuel Fédération, p. 13  </a:t>
            </a:r>
            <a:r>
              <a:rPr lang="fr-BE" sz="1900" i="1" dirty="0">
                <a:hlinkClick r:id="rId4"/>
              </a:rPr>
              <a:t>https://www.uvcw.be/publications/109</a:t>
            </a:r>
            <a:r>
              <a:rPr lang="fr-BE" i="1" dirty="0"/>
              <a:t>)</a:t>
            </a:r>
          </a:p>
          <a:p>
            <a:pPr marL="0" indent="0">
              <a:buNone/>
            </a:pPr>
            <a:endParaRPr lang="fr-BE" dirty="0"/>
          </a:p>
        </p:txBody>
      </p:sp>
    </p:spTree>
    <p:extLst>
      <p:ext uri="{BB962C8B-B14F-4D97-AF65-F5344CB8AC3E}">
        <p14:creationId xmlns:p14="http://schemas.microsoft.com/office/powerpoint/2010/main" val="357170915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934731" y="159687"/>
            <a:ext cx="10301821" cy="1325563"/>
          </a:xfrm>
        </p:spPr>
        <p:txBody>
          <a:bodyPr/>
          <a:lstStyle/>
          <a:p>
            <a:r>
              <a:rPr lang="fr-FR" dirty="0">
                <a:solidFill>
                  <a:srgbClr val="A31668"/>
                </a:solidFill>
              </a:rPr>
              <a:t>Enjeux de court terme pour le terrain</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133165" y="1593130"/>
            <a:ext cx="11904955" cy="5264869"/>
          </a:xfrm>
        </p:spPr>
        <p:txBody>
          <a:bodyPr>
            <a:normAutofit fontScale="92500" lnSpcReduction="20000"/>
          </a:bodyPr>
          <a:lstStyle/>
          <a:p>
            <a:pPr marL="0" indent="0">
              <a:buNone/>
            </a:pPr>
            <a:r>
              <a:rPr lang="fr-BE" dirty="0" err="1"/>
              <a:t>Ific</a:t>
            </a:r>
            <a:r>
              <a:rPr lang="fr-BE" dirty="0"/>
              <a:t> pas baguette magique </a:t>
            </a:r>
          </a:p>
          <a:p>
            <a:pPr marL="0" indent="0">
              <a:buNone/>
            </a:pPr>
            <a:r>
              <a:rPr lang="fr-BE" dirty="0"/>
              <a:t>Must pour l’attractivité ./. aux infirmières et au personnel réactivation</a:t>
            </a:r>
          </a:p>
          <a:p>
            <a:pPr marL="0" indent="0">
              <a:buNone/>
            </a:pPr>
            <a:endParaRPr lang="fr-BE" dirty="0"/>
          </a:p>
          <a:p>
            <a:pPr marL="0" indent="0">
              <a:buNone/>
            </a:pPr>
            <a:r>
              <a:rPr lang="fr-BE" dirty="0"/>
              <a:t>Décision principe </a:t>
            </a:r>
            <a:r>
              <a:rPr lang="fr-BE" dirty="0" err="1"/>
              <a:t>Ific</a:t>
            </a:r>
            <a:r>
              <a:rPr lang="fr-BE" dirty="0"/>
              <a:t> pour le 30 juin si volonté d’appliquer </a:t>
            </a:r>
            <a:r>
              <a:rPr lang="fr-BE" dirty="0" err="1"/>
              <a:t>Ific</a:t>
            </a:r>
            <a:endParaRPr lang="fr-BE" dirty="0"/>
          </a:p>
          <a:p>
            <a:pPr marL="0" indent="0">
              <a:buNone/>
            </a:pPr>
            <a:r>
              <a:rPr lang="fr-BE" dirty="0"/>
              <a:t>aux infirmières et au personnel réactivation</a:t>
            </a:r>
          </a:p>
          <a:p>
            <a:pPr marL="0" indent="0">
              <a:buNone/>
            </a:pPr>
            <a:endParaRPr lang="fr-BE" dirty="0"/>
          </a:p>
          <a:p>
            <a:pPr marL="0" indent="0">
              <a:buNone/>
            </a:pPr>
            <a:r>
              <a:rPr lang="fr-BE" dirty="0"/>
              <a:t>Opportunité de boucler la procédure d’application asap</a:t>
            </a:r>
          </a:p>
          <a:p>
            <a:pPr marL="0" indent="0">
              <a:buNone/>
            </a:pPr>
            <a:r>
              <a:rPr lang="fr-BE" dirty="0"/>
              <a:t>vu le paiement de l’</a:t>
            </a:r>
            <a:r>
              <a:rPr lang="fr-BE" dirty="0" err="1"/>
              <a:t>Ific</a:t>
            </a:r>
            <a:r>
              <a:rPr lang="fr-BE" dirty="0"/>
              <a:t> en hôpital et en MR-S privée dès avril 2023</a:t>
            </a:r>
          </a:p>
          <a:p>
            <a:pPr marL="0" indent="0">
              <a:buNone/>
            </a:pPr>
            <a:endParaRPr lang="fr-BE" dirty="0"/>
          </a:p>
          <a:p>
            <a:pPr marL="0" indent="0">
              <a:buNone/>
            </a:pPr>
            <a:r>
              <a:rPr lang="fr-BE" dirty="0"/>
              <a:t>Si pas application </a:t>
            </a:r>
            <a:r>
              <a:rPr lang="fr-BE" dirty="0" err="1"/>
              <a:t>Ific</a:t>
            </a:r>
            <a:r>
              <a:rPr lang="fr-BE" dirty="0"/>
              <a:t>, continuité/recrutement infirmier encore + compliqué</a:t>
            </a:r>
          </a:p>
          <a:p>
            <a:pPr marL="0" indent="0">
              <a:buNone/>
            </a:pPr>
            <a:r>
              <a:rPr lang="fr-BE" dirty="0"/>
              <a:t>Si incident </a:t>
            </a:r>
            <a:r>
              <a:rPr lang="fr-BE" dirty="0">
                <a:sym typeface="Wingdings" panose="05000000000000000000" pitchFamily="2" charset="2"/>
              </a:rPr>
              <a:t></a:t>
            </a:r>
            <a:r>
              <a:rPr lang="fr-BE" dirty="0"/>
              <a:t> problème de qualité</a:t>
            </a:r>
          </a:p>
          <a:p>
            <a:pPr marL="0" indent="0">
              <a:buNone/>
            </a:pPr>
            <a:r>
              <a:rPr lang="fr-BE" dirty="0"/>
              <a:t>                 </a:t>
            </a:r>
            <a:r>
              <a:rPr lang="fr-BE" dirty="0">
                <a:sym typeface="Wingdings" panose="05000000000000000000" pitchFamily="2" charset="2"/>
              </a:rPr>
              <a:t></a:t>
            </a:r>
            <a:r>
              <a:rPr lang="fr-BE" dirty="0"/>
              <a:t> question de la responsabilité a minimum morale                                </a:t>
            </a:r>
          </a:p>
        </p:txBody>
      </p:sp>
    </p:spTree>
    <p:extLst>
      <p:ext uri="{BB962C8B-B14F-4D97-AF65-F5344CB8AC3E}">
        <p14:creationId xmlns:p14="http://schemas.microsoft.com/office/powerpoint/2010/main" val="15742901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688258" y="385829"/>
            <a:ext cx="10707329" cy="1325563"/>
          </a:xfrm>
        </p:spPr>
        <p:txBody>
          <a:bodyPr/>
          <a:lstStyle/>
          <a:p>
            <a:r>
              <a:rPr lang="fr-FR" dirty="0">
                <a:solidFill>
                  <a:srgbClr val="A31668"/>
                </a:solidFill>
              </a:rPr>
              <a:t>Suite au niveau de la Fédération des CPAS</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796413" y="1514540"/>
            <a:ext cx="11553825" cy="5032375"/>
          </a:xfrm>
        </p:spPr>
        <p:txBody>
          <a:bodyPr>
            <a:normAutofit lnSpcReduction="10000"/>
          </a:bodyPr>
          <a:lstStyle/>
          <a:p>
            <a:pPr marL="0" indent="0">
              <a:buNone/>
            </a:pPr>
            <a:r>
              <a:rPr lang="fr-FR" dirty="0"/>
              <a:t>Après débat du jour,</a:t>
            </a:r>
          </a:p>
          <a:p>
            <a:pPr marL="0" indent="0">
              <a:buNone/>
            </a:pPr>
            <a:r>
              <a:rPr lang="fr-FR" dirty="0"/>
              <a:t>le </a:t>
            </a:r>
            <a:r>
              <a:rPr lang="fr-FR" dirty="0" err="1"/>
              <a:t>pwpt</a:t>
            </a:r>
            <a:r>
              <a:rPr lang="fr-FR" dirty="0"/>
              <a:t> sera au besoin adapté et diffusé avec enregistrement.</a:t>
            </a:r>
          </a:p>
          <a:p>
            <a:pPr marL="0" indent="0">
              <a:buNone/>
            </a:pPr>
            <a:endParaRPr lang="fr-BE" dirty="0"/>
          </a:p>
          <a:p>
            <a:pPr marL="0" indent="0">
              <a:buNone/>
            </a:pPr>
            <a:r>
              <a:rPr lang="fr-BE" dirty="0"/>
              <a:t>Sans préjudice des actions de la Fédération sur la réforme de la RGB,</a:t>
            </a:r>
          </a:p>
          <a:p>
            <a:pPr marL="0" indent="0">
              <a:buNone/>
            </a:pPr>
            <a:r>
              <a:rPr lang="fr-BE" dirty="0"/>
              <a:t>les actions quant à l’application de l’</a:t>
            </a:r>
            <a:r>
              <a:rPr lang="fr-BE" dirty="0" err="1"/>
              <a:t>Ific</a:t>
            </a:r>
            <a:r>
              <a:rPr lang="fr-BE" dirty="0"/>
              <a:t> en MR-S publiques </a:t>
            </a:r>
          </a:p>
          <a:p>
            <a:pPr marL="0" indent="0">
              <a:buNone/>
            </a:pPr>
            <a:r>
              <a:rPr lang="fr-BE" dirty="0"/>
              <a:t>seront poursuivies sur l’équité de financement public-privé</a:t>
            </a:r>
          </a:p>
          <a:p>
            <a:pPr marL="0" indent="0">
              <a:buNone/>
            </a:pPr>
            <a:r>
              <a:rPr lang="fr-BE" dirty="0"/>
              <a:t>                         			   	l’échelle 18 aux directeurs</a:t>
            </a:r>
          </a:p>
          <a:p>
            <a:pPr marL="0" indent="0">
              <a:buNone/>
            </a:pPr>
            <a:endParaRPr lang="fr-BE" dirty="0"/>
          </a:p>
          <a:p>
            <a:pPr marL="0" indent="0">
              <a:buNone/>
            </a:pPr>
            <a:r>
              <a:rPr lang="fr-BE" dirty="0"/>
              <a:t>Essai outil simulation – visée macro – </a:t>
            </a:r>
          </a:p>
          <a:p>
            <a:pPr marL="0" indent="0">
              <a:buNone/>
            </a:pPr>
            <a:r>
              <a:rPr lang="fr-BE" dirty="0"/>
              <a:t>intention d’une mise à disposition après test avec 5 praticiens</a:t>
            </a:r>
          </a:p>
          <a:p>
            <a:pPr marL="0" indent="0">
              <a:buNone/>
            </a:pPr>
            <a:endParaRPr lang="fr-BE" dirty="0"/>
          </a:p>
          <a:p>
            <a:pPr marL="0" indent="0">
              <a:buNone/>
            </a:pPr>
            <a:endParaRPr lang="fr-BE" dirty="0"/>
          </a:p>
        </p:txBody>
      </p:sp>
    </p:spTree>
    <p:extLst>
      <p:ext uri="{BB962C8B-B14F-4D97-AF65-F5344CB8AC3E}">
        <p14:creationId xmlns:p14="http://schemas.microsoft.com/office/powerpoint/2010/main" val="223692888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345825-45DC-4388-3937-89EB82550FFF}"/>
              </a:ext>
            </a:extLst>
          </p:cNvPr>
          <p:cNvSpPr>
            <a:spLocks noGrp="1"/>
          </p:cNvSpPr>
          <p:nvPr>
            <p:ph type="ctrTitle"/>
            <p:custDataLst>
              <p:tags r:id="rId1"/>
            </p:custDataLst>
          </p:nvPr>
        </p:nvSpPr>
        <p:spPr/>
        <p:txBody>
          <a:bodyPr/>
          <a:lstStyle/>
          <a:p>
            <a:r>
              <a:rPr lang="fr-FR" dirty="0"/>
              <a:t>A suivre…</a:t>
            </a:r>
            <a:endParaRPr lang="fr-BE" dirty="0"/>
          </a:p>
        </p:txBody>
      </p:sp>
      <p:sp>
        <p:nvSpPr>
          <p:cNvPr id="3" name="Sous-titre 2">
            <a:extLst>
              <a:ext uri="{FF2B5EF4-FFF2-40B4-BE49-F238E27FC236}">
                <a16:creationId xmlns:a16="http://schemas.microsoft.com/office/drawing/2014/main" id="{C32450B1-8EF1-B70A-E35A-057E61C1F127}"/>
              </a:ext>
            </a:extLst>
          </p:cNvPr>
          <p:cNvSpPr>
            <a:spLocks noGrp="1"/>
          </p:cNvSpPr>
          <p:nvPr>
            <p:ph type="subTitle" idx="1"/>
            <p:custDataLst>
              <p:tags r:id="rId2"/>
            </p:custDataLst>
          </p:nvPr>
        </p:nvSpPr>
        <p:spPr/>
        <p:txBody>
          <a:bodyPr/>
          <a:lstStyle/>
          <a:p>
            <a:endParaRPr lang="fr-BE"/>
          </a:p>
        </p:txBody>
      </p:sp>
    </p:spTree>
    <p:extLst>
      <p:ext uri="{BB962C8B-B14F-4D97-AF65-F5344CB8AC3E}">
        <p14:creationId xmlns:p14="http://schemas.microsoft.com/office/powerpoint/2010/main" val="1463524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FA731E-4B82-436E-ABEE-A42B2AE475F6}"/>
              </a:ext>
            </a:extLst>
          </p:cNvPr>
          <p:cNvSpPr>
            <a:spLocks noGrp="1"/>
          </p:cNvSpPr>
          <p:nvPr>
            <p:ph type="title"/>
            <p:custDataLst>
              <p:tags r:id="rId1"/>
            </p:custDataLst>
          </p:nvPr>
        </p:nvSpPr>
        <p:spPr>
          <a:xfrm>
            <a:off x="945089" y="102093"/>
            <a:ext cx="10301821" cy="1325563"/>
          </a:xfrm>
        </p:spPr>
        <p:txBody>
          <a:bodyPr/>
          <a:lstStyle/>
          <a:p>
            <a:r>
              <a:rPr lang="fr-FR" dirty="0" err="1">
                <a:solidFill>
                  <a:srgbClr val="A31668"/>
                </a:solidFill>
              </a:rPr>
              <a:t>Ific</a:t>
            </a:r>
            <a:r>
              <a:rPr lang="fr-FR" dirty="0">
                <a:solidFill>
                  <a:srgbClr val="A31668"/>
                </a:solidFill>
              </a:rPr>
              <a:t> - rappels</a:t>
            </a:r>
            <a:endParaRPr lang="fr-BE" dirty="0">
              <a:solidFill>
                <a:srgbClr val="A31668"/>
              </a:solidFill>
            </a:endParaRPr>
          </a:p>
        </p:txBody>
      </p:sp>
      <p:sp>
        <p:nvSpPr>
          <p:cNvPr id="3" name="Espace réservé du contenu 2">
            <a:extLst>
              <a:ext uri="{FF2B5EF4-FFF2-40B4-BE49-F238E27FC236}">
                <a16:creationId xmlns:a16="http://schemas.microsoft.com/office/drawing/2014/main" id="{423A4AC3-FFD4-4967-BF63-8E441AF511BD}"/>
              </a:ext>
            </a:extLst>
          </p:cNvPr>
          <p:cNvSpPr>
            <a:spLocks noGrp="1"/>
          </p:cNvSpPr>
          <p:nvPr>
            <p:ph idx="1"/>
            <p:custDataLst>
              <p:tags r:id="rId2"/>
            </p:custDataLst>
          </p:nvPr>
        </p:nvSpPr>
        <p:spPr>
          <a:xfrm>
            <a:off x="417250" y="1711392"/>
            <a:ext cx="11407805" cy="5044515"/>
          </a:xfrm>
        </p:spPr>
        <p:txBody>
          <a:bodyPr>
            <a:normAutofit fontScale="92500" lnSpcReduction="10000"/>
          </a:bodyPr>
          <a:lstStyle/>
          <a:p>
            <a:r>
              <a:rPr lang="fr-FR" dirty="0" err="1"/>
              <a:t>Ific</a:t>
            </a:r>
            <a:r>
              <a:rPr lang="fr-FR" dirty="0"/>
              <a:t> plus avantageux en début de carrière que la RGB en général</a:t>
            </a:r>
          </a:p>
          <a:p>
            <a:endParaRPr lang="fr-FR" dirty="0"/>
          </a:p>
          <a:p>
            <a:r>
              <a:rPr lang="fr-FR" dirty="0"/>
              <a:t>Barème selon la fonction et pas le diplôme</a:t>
            </a:r>
          </a:p>
          <a:p>
            <a:pPr marL="0" indent="0">
              <a:buNone/>
            </a:pPr>
            <a:r>
              <a:rPr lang="fr-FR" dirty="0"/>
              <a:t>  Exceptions: infirmiers et éducateurs</a:t>
            </a:r>
          </a:p>
          <a:p>
            <a:pPr marL="0" indent="0">
              <a:buNone/>
            </a:pPr>
            <a:endParaRPr lang="fr-FR" dirty="0"/>
          </a:p>
          <a:p>
            <a:r>
              <a:rPr lang="fr-FR" dirty="0"/>
              <a:t>Pas de notion d’évolution de carrière</a:t>
            </a:r>
          </a:p>
          <a:p>
            <a:endParaRPr lang="fr-FR" dirty="0"/>
          </a:p>
          <a:p>
            <a:r>
              <a:rPr lang="fr-FR" dirty="0"/>
              <a:t>Pas d’obligation d’appliquer en secteur public </a:t>
            </a:r>
          </a:p>
          <a:p>
            <a:pPr marL="0" indent="0">
              <a:buNone/>
            </a:pPr>
            <a:r>
              <a:rPr lang="fr-FR" dirty="0"/>
              <a:t>   mais si pas d’application, </a:t>
            </a:r>
          </a:p>
          <a:p>
            <a:pPr marL="0" indent="0">
              <a:buNone/>
            </a:pPr>
            <a:r>
              <a:rPr lang="fr-FR" dirty="0"/>
              <a:t>   perte d’attractivité pour infirmière et le personnel de soins le plus qualifié,</a:t>
            </a:r>
          </a:p>
          <a:p>
            <a:pPr marL="0" indent="0">
              <a:buNone/>
            </a:pPr>
            <a:r>
              <a:rPr lang="fr-FR" dirty="0"/>
              <a:t>          </a:t>
            </a:r>
            <a:r>
              <a:rPr lang="fr-FR" b="1" dirty="0" err="1"/>
              <a:t>Ific</a:t>
            </a:r>
            <a:r>
              <a:rPr lang="fr-FR" b="1" dirty="0"/>
              <a:t> appliqué déjà en hôpital et en MR-S privée en avril 2023</a:t>
            </a:r>
          </a:p>
          <a:p>
            <a:endParaRPr lang="fr-FR" dirty="0"/>
          </a:p>
          <a:p>
            <a:endParaRPr lang="fr-FR" dirty="0"/>
          </a:p>
          <a:p>
            <a:endParaRPr lang="fr-BE" dirty="0"/>
          </a:p>
        </p:txBody>
      </p:sp>
    </p:spTree>
    <p:extLst>
      <p:ext uri="{BB962C8B-B14F-4D97-AF65-F5344CB8AC3E}">
        <p14:creationId xmlns:p14="http://schemas.microsoft.com/office/powerpoint/2010/main" val="41181952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8"/>
</p:tagLst>
</file>

<file path=ppt/tags/tag100.xml><?xml version="1.0" encoding="utf-8"?>
<p:tagLst xmlns:a="http://schemas.openxmlformats.org/drawingml/2006/main" xmlns:r="http://schemas.openxmlformats.org/officeDocument/2006/relationships" xmlns:p="http://schemas.openxmlformats.org/presentationml/2006/main">
  <p:tag name="NUM" val="1"/>
</p:tagLst>
</file>

<file path=ppt/tags/tag101.xml><?xml version="1.0" encoding="utf-8"?>
<p:tagLst xmlns:a="http://schemas.openxmlformats.org/drawingml/2006/main" xmlns:r="http://schemas.openxmlformats.org/officeDocument/2006/relationships" xmlns:p="http://schemas.openxmlformats.org/presentationml/2006/main">
  <p:tag name="NUM" val="2"/>
</p:tagLst>
</file>

<file path=ppt/tags/tag102.xml><?xml version="1.0" encoding="utf-8"?>
<p:tagLst xmlns:a="http://schemas.openxmlformats.org/drawingml/2006/main" xmlns:r="http://schemas.openxmlformats.org/officeDocument/2006/relationships" xmlns:p="http://schemas.openxmlformats.org/presentationml/2006/main">
  <p:tag name="NUM" val="1"/>
</p:tagLst>
</file>

<file path=ppt/tags/tag103.xml><?xml version="1.0" encoding="utf-8"?>
<p:tagLst xmlns:a="http://schemas.openxmlformats.org/drawingml/2006/main" xmlns:r="http://schemas.openxmlformats.org/officeDocument/2006/relationships" xmlns:p="http://schemas.openxmlformats.org/presentationml/2006/main">
  <p:tag name="NUM" val="2"/>
</p:tagLst>
</file>

<file path=ppt/tags/tag104.xml><?xml version="1.0" encoding="utf-8"?>
<p:tagLst xmlns:a="http://schemas.openxmlformats.org/drawingml/2006/main" xmlns:r="http://schemas.openxmlformats.org/officeDocument/2006/relationships" xmlns:p="http://schemas.openxmlformats.org/presentationml/2006/main">
  <p:tag name="NUM" val="1"/>
</p:tagLst>
</file>

<file path=ppt/tags/tag105.xml><?xml version="1.0" encoding="utf-8"?>
<p:tagLst xmlns:a="http://schemas.openxmlformats.org/drawingml/2006/main" xmlns:r="http://schemas.openxmlformats.org/officeDocument/2006/relationships" xmlns:p="http://schemas.openxmlformats.org/presentationml/2006/main">
  <p:tag name="NUM" val="2"/>
</p:tagLst>
</file>

<file path=ppt/tags/tag106.xml><?xml version="1.0" encoding="utf-8"?>
<p:tagLst xmlns:a="http://schemas.openxmlformats.org/drawingml/2006/main" xmlns:r="http://schemas.openxmlformats.org/officeDocument/2006/relationships" xmlns:p="http://schemas.openxmlformats.org/presentationml/2006/main">
  <p:tag name="NUM" val="1"/>
</p:tagLst>
</file>

<file path=ppt/tags/tag107.xml><?xml version="1.0" encoding="utf-8"?>
<p:tagLst xmlns:a="http://schemas.openxmlformats.org/drawingml/2006/main" xmlns:r="http://schemas.openxmlformats.org/officeDocument/2006/relationships" xmlns:p="http://schemas.openxmlformats.org/presentationml/2006/main">
  <p:tag name="NUM" val="2"/>
</p:tagLst>
</file>

<file path=ppt/tags/tag108.xml><?xml version="1.0" encoding="utf-8"?>
<p:tagLst xmlns:a="http://schemas.openxmlformats.org/drawingml/2006/main" xmlns:r="http://schemas.openxmlformats.org/officeDocument/2006/relationships" xmlns:p="http://schemas.openxmlformats.org/presentationml/2006/main">
  <p:tag name="NUM" val="1"/>
</p:tagLst>
</file>

<file path=ppt/tags/tag109.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9"/>
</p:tagLst>
</file>

<file path=ppt/tags/tag110.xml><?xml version="1.0" encoding="utf-8"?>
<p:tagLst xmlns:a="http://schemas.openxmlformats.org/drawingml/2006/main" xmlns:r="http://schemas.openxmlformats.org/officeDocument/2006/relationships" xmlns:p="http://schemas.openxmlformats.org/presentationml/2006/main">
  <p:tag name="NUM" val="1"/>
</p:tagLst>
</file>

<file path=ppt/tags/tag111.xml><?xml version="1.0" encoding="utf-8"?>
<p:tagLst xmlns:a="http://schemas.openxmlformats.org/drawingml/2006/main" xmlns:r="http://schemas.openxmlformats.org/officeDocument/2006/relationships" xmlns:p="http://schemas.openxmlformats.org/presentationml/2006/main">
  <p:tag name="NUM" val="2"/>
</p:tagLst>
</file>

<file path=ppt/tags/tag112.xml><?xml version="1.0" encoding="utf-8"?>
<p:tagLst xmlns:a="http://schemas.openxmlformats.org/drawingml/2006/main" xmlns:r="http://schemas.openxmlformats.org/officeDocument/2006/relationships" xmlns:p="http://schemas.openxmlformats.org/presentationml/2006/main">
  <p:tag name="NUM" val="1"/>
</p:tagLst>
</file>

<file path=ppt/tags/tag113.xml><?xml version="1.0" encoding="utf-8"?>
<p:tagLst xmlns:a="http://schemas.openxmlformats.org/drawingml/2006/main" xmlns:r="http://schemas.openxmlformats.org/officeDocument/2006/relationships" xmlns:p="http://schemas.openxmlformats.org/presentationml/2006/main">
  <p:tag name="NUM" val="2"/>
</p:tagLst>
</file>

<file path=ppt/tags/tag114.xml><?xml version="1.0" encoding="utf-8"?>
<p:tagLst xmlns:a="http://schemas.openxmlformats.org/drawingml/2006/main" xmlns:r="http://schemas.openxmlformats.org/officeDocument/2006/relationships" xmlns:p="http://schemas.openxmlformats.org/presentationml/2006/main">
  <p:tag name="NUM" val="1"/>
</p:tagLst>
</file>

<file path=ppt/tags/tag115.xml><?xml version="1.0" encoding="utf-8"?>
<p:tagLst xmlns:a="http://schemas.openxmlformats.org/drawingml/2006/main" xmlns:r="http://schemas.openxmlformats.org/officeDocument/2006/relationships" xmlns:p="http://schemas.openxmlformats.org/presentationml/2006/main">
  <p:tag name="NUM" val="2"/>
</p:tagLst>
</file>

<file path=ppt/tags/tag116.xml><?xml version="1.0" encoding="utf-8"?>
<p:tagLst xmlns:a="http://schemas.openxmlformats.org/drawingml/2006/main" xmlns:r="http://schemas.openxmlformats.org/officeDocument/2006/relationships" xmlns:p="http://schemas.openxmlformats.org/presentationml/2006/main">
  <p:tag name="NUM" val="1"/>
</p:tagLst>
</file>

<file path=ppt/tags/tag117.xml><?xml version="1.0" encoding="utf-8"?>
<p:tagLst xmlns:a="http://schemas.openxmlformats.org/drawingml/2006/main" xmlns:r="http://schemas.openxmlformats.org/officeDocument/2006/relationships" xmlns:p="http://schemas.openxmlformats.org/presentationml/2006/main">
  <p:tag name="NUM" val="2"/>
</p:tagLst>
</file>

<file path=ppt/tags/tag118.xml><?xml version="1.0" encoding="utf-8"?>
<p:tagLst xmlns:a="http://schemas.openxmlformats.org/drawingml/2006/main" xmlns:r="http://schemas.openxmlformats.org/officeDocument/2006/relationships" xmlns:p="http://schemas.openxmlformats.org/presentationml/2006/main">
  <p:tag name="NUM" val="1"/>
</p:tagLst>
</file>

<file path=ppt/tags/tag119.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0"/>
</p:tagLst>
</file>

<file path=ppt/tags/tag120.xml><?xml version="1.0" encoding="utf-8"?>
<p:tagLst xmlns:a="http://schemas.openxmlformats.org/drawingml/2006/main" xmlns:r="http://schemas.openxmlformats.org/officeDocument/2006/relationships" xmlns:p="http://schemas.openxmlformats.org/presentationml/2006/main">
  <p:tag name="NUM" val="1"/>
</p:tagLst>
</file>

<file path=ppt/tags/tag121.xml><?xml version="1.0" encoding="utf-8"?>
<p:tagLst xmlns:a="http://schemas.openxmlformats.org/drawingml/2006/main" xmlns:r="http://schemas.openxmlformats.org/officeDocument/2006/relationships" xmlns:p="http://schemas.openxmlformats.org/presentationml/2006/main">
  <p:tag name="NUM" val="2"/>
</p:tagLst>
</file>

<file path=ppt/tags/tag122.xml><?xml version="1.0" encoding="utf-8"?>
<p:tagLst xmlns:a="http://schemas.openxmlformats.org/drawingml/2006/main" xmlns:r="http://schemas.openxmlformats.org/officeDocument/2006/relationships" xmlns:p="http://schemas.openxmlformats.org/presentationml/2006/main">
  <p:tag name="NUM" val="1"/>
</p:tagLst>
</file>

<file path=ppt/tags/tag123.xml><?xml version="1.0" encoding="utf-8"?>
<p:tagLst xmlns:a="http://schemas.openxmlformats.org/drawingml/2006/main" xmlns:r="http://schemas.openxmlformats.org/officeDocument/2006/relationships" xmlns:p="http://schemas.openxmlformats.org/presentationml/2006/main">
  <p:tag name="NUM" val="2"/>
</p:tagLst>
</file>

<file path=ppt/tags/tag124.xml><?xml version="1.0" encoding="utf-8"?>
<p:tagLst xmlns:a="http://schemas.openxmlformats.org/drawingml/2006/main" xmlns:r="http://schemas.openxmlformats.org/officeDocument/2006/relationships" xmlns:p="http://schemas.openxmlformats.org/presentationml/2006/main">
  <p:tag name="NUM" val="1"/>
</p:tagLst>
</file>

<file path=ppt/tags/tag125.xml><?xml version="1.0" encoding="utf-8"?>
<p:tagLst xmlns:a="http://schemas.openxmlformats.org/drawingml/2006/main" xmlns:r="http://schemas.openxmlformats.org/officeDocument/2006/relationships" xmlns:p="http://schemas.openxmlformats.org/presentationml/2006/main">
  <p:tag name="NUM" val="2"/>
</p:tagLst>
</file>

<file path=ppt/tags/tag126.xml><?xml version="1.0" encoding="utf-8"?>
<p:tagLst xmlns:a="http://schemas.openxmlformats.org/drawingml/2006/main" xmlns:r="http://schemas.openxmlformats.org/officeDocument/2006/relationships" xmlns:p="http://schemas.openxmlformats.org/presentationml/2006/main">
  <p:tag name="NUM" val="1"/>
</p:tagLst>
</file>

<file path=ppt/tags/tag127.xml><?xml version="1.0" encoding="utf-8"?>
<p:tagLst xmlns:a="http://schemas.openxmlformats.org/drawingml/2006/main" xmlns:r="http://schemas.openxmlformats.org/officeDocument/2006/relationships" xmlns:p="http://schemas.openxmlformats.org/presentationml/2006/main">
  <p:tag name="NUM" val="2"/>
</p:tagLst>
</file>

<file path=ppt/tags/tag128.xml><?xml version="1.0" encoding="utf-8"?>
<p:tagLst xmlns:a="http://schemas.openxmlformats.org/drawingml/2006/main" xmlns:r="http://schemas.openxmlformats.org/officeDocument/2006/relationships" xmlns:p="http://schemas.openxmlformats.org/presentationml/2006/main">
  <p:tag name="NUM" val="3"/>
</p:tagLst>
</file>

<file path=ppt/tags/tag129.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11"/>
</p:tagLst>
</file>

<file path=ppt/tags/tag130.xml><?xml version="1.0" encoding="utf-8"?>
<p:tagLst xmlns:a="http://schemas.openxmlformats.org/drawingml/2006/main" xmlns:r="http://schemas.openxmlformats.org/officeDocument/2006/relationships" xmlns:p="http://schemas.openxmlformats.org/presentationml/2006/main">
  <p:tag name="NUM" val="2"/>
</p:tagLst>
</file>

<file path=ppt/tags/tag131.xml><?xml version="1.0" encoding="utf-8"?>
<p:tagLst xmlns:a="http://schemas.openxmlformats.org/drawingml/2006/main" xmlns:r="http://schemas.openxmlformats.org/officeDocument/2006/relationships" xmlns:p="http://schemas.openxmlformats.org/presentationml/2006/main">
  <p:tag name="NUM" val="1"/>
</p:tagLst>
</file>

<file path=ppt/tags/tag132.xml><?xml version="1.0" encoding="utf-8"?>
<p:tagLst xmlns:a="http://schemas.openxmlformats.org/drawingml/2006/main" xmlns:r="http://schemas.openxmlformats.org/officeDocument/2006/relationships" xmlns:p="http://schemas.openxmlformats.org/presentationml/2006/main">
  <p:tag name="NUM" val="2"/>
</p:tagLst>
</file>

<file path=ppt/tags/tag133.xml><?xml version="1.0" encoding="utf-8"?>
<p:tagLst xmlns:a="http://schemas.openxmlformats.org/drawingml/2006/main" xmlns:r="http://schemas.openxmlformats.org/officeDocument/2006/relationships" xmlns:p="http://schemas.openxmlformats.org/presentationml/2006/main">
  <p:tag name="NUM" val="1"/>
</p:tagLst>
</file>

<file path=ppt/tags/tag134.xml><?xml version="1.0" encoding="utf-8"?>
<p:tagLst xmlns:a="http://schemas.openxmlformats.org/drawingml/2006/main" xmlns:r="http://schemas.openxmlformats.org/officeDocument/2006/relationships" xmlns:p="http://schemas.openxmlformats.org/presentationml/2006/main">
  <p:tag name="NUM" val="2"/>
</p:tagLst>
</file>

<file path=ppt/tags/tag135.xml><?xml version="1.0" encoding="utf-8"?>
<p:tagLst xmlns:a="http://schemas.openxmlformats.org/drawingml/2006/main" xmlns:r="http://schemas.openxmlformats.org/officeDocument/2006/relationships" xmlns:p="http://schemas.openxmlformats.org/presentationml/2006/main">
  <p:tag name="NUM" val="1"/>
</p:tagLst>
</file>

<file path=ppt/tags/tag136.xml><?xml version="1.0" encoding="utf-8"?>
<p:tagLst xmlns:a="http://schemas.openxmlformats.org/drawingml/2006/main" xmlns:r="http://schemas.openxmlformats.org/officeDocument/2006/relationships" xmlns:p="http://schemas.openxmlformats.org/presentationml/2006/main">
  <p:tag name="NUM" val="2"/>
</p:tagLst>
</file>

<file path=ppt/tags/tag137.xml><?xml version="1.0" encoding="utf-8"?>
<p:tagLst xmlns:a="http://schemas.openxmlformats.org/drawingml/2006/main" xmlns:r="http://schemas.openxmlformats.org/officeDocument/2006/relationships" xmlns:p="http://schemas.openxmlformats.org/presentationml/2006/main">
  <p:tag name="NUM" val="1"/>
</p:tagLst>
</file>

<file path=ppt/tags/tag138.xml><?xml version="1.0" encoding="utf-8"?>
<p:tagLst xmlns:a="http://schemas.openxmlformats.org/drawingml/2006/main" xmlns:r="http://schemas.openxmlformats.org/officeDocument/2006/relationships" xmlns:p="http://schemas.openxmlformats.org/presentationml/2006/main">
  <p:tag name="NUM" val="2"/>
</p:tagLst>
</file>

<file path=ppt/tags/tag139.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12"/>
</p:tagLst>
</file>

<file path=ppt/tags/tag140.xml><?xml version="1.0" encoding="utf-8"?>
<p:tagLst xmlns:a="http://schemas.openxmlformats.org/drawingml/2006/main" xmlns:r="http://schemas.openxmlformats.org/officeDocument/2006/relationships" xmlns:p="http://schemas.openxmlformats.org/presentationml/2006/main">
  <p:tag name="NUM" val="2"/>
</p:tagLst>
</file>

<file path=ppt/tags/tag141.xml><?xml version="1.0" encoding="utf-8"?>
<p:tagLst xmlns:a="http://schemas.openxmlformats.org/drawingml/2006/main" xmlns:r="http://schemas.openxmlformats.org/officeDocument/2006/relationships" xmlns:p="http://schemas.openxmlformats.org/presentationml/2006/main">
  <p:tag name="NUM" val="1"/>
</p:tagLst>
</file>

<file path=ppt/tags/tag142.xml><?xml version="1.0" encoding="utf-8"?>
<p:tagLst xmlns:a="http://schemas.openxmlformats.org/drawingml/2006/main" xmlns:r="http://schemas.openxmlformats.org/officeDocument/2006/relationships" xmlns:p="http://schemas.openxmlformats.org/presentationml/2006/main">
  <p:tag name="NUM" val="2"/>
</p:tagLst>
</file>

<file path=ppt/tags/tag143.xml><?xml version="1.0" encoding="utf-8"?>
<p:tagLst xmlns:a="http://schemas.openxmlformats.org/drawingml/2006/main" xmlns:r="http://schemas.openxmlformats.org/officeDocument/2006/relationships" xmlns:p="http://schemas.openxmlformats.org/presentationml/2006/main">
  <p:tag name="NUM" val="1"/>
</p:tagLst>
</file>

<file path=ppt/tags/tag144.xml><?xml version="1.0" encoding="utf-8"?>
<p:tagLst xmlns:a="http://schemas.openxmlformats.org/drawingml/2006/main" xmlns:r="http://schemas.openxmlformats.org/officeDocument/2006/relationships" xmlns:p="http://schemas.openxmlformats.org/presentationml/2006/main">
  <p:tag name="NUM" val="2"/>
</p:tagLst>
</file>

<file path=ppt/tags/tag145.xml><?xml version="1.0" encoding="utf-8"?>
<p:tagLst xmlns:a="http://schemas.openxmlformats.org/drawingml/2006/main" xmlns:r="http://schemas.openxmlformats.org/officeDocument/2006/relationships" xmlns:p="http://schemas.openxmlformats.org/presentationml/2006/main">
  <p:tag name="NUM" val="1"/>
</p:tagLst>
</file>

<file path=ppt/tags/tag146.xml><?xml version="1.0" encoding="utf-8"?>
<p:tagLst xmlns:a="http://schemas.openxmlformats.org/drawingml/2006/main" xmlns:r="http://schemas.openxmlformats.org/officeDocument/2006/relationships" xmlns:p="http://schemas.openxmlformats.org/presentationml/2006/main">
  <p:tag name="NUM" val="2"/>
</p:tagLst>
</file>

<file path=ppt/tags/tag147.xml><?xml version="1.0" encoding="utf-8"?>
<p:tagLst xmlns:a="http://schemas.openxmlformats.org/drawingml/2006/main" xmlns:r="http://schemas.openxmlformats.org/officeDocument/2006/relationships" xmlns:p="http://schemas.openxmlformats.org/presentationml/2006/main">
  <p:tag name="NUM" val="1"/>
</p:tagLst>
</file>

<file path=ppt/tags/tag148.xml><?xml version="1.0" encoding="utf-8"?>
<p:tagLst xmlns:a="http://schemas.openxmlformats.org/drawingml/2006/main" xmlns:r="http://schemas.openxmlformats.org/officeDocument/2006/relationships" xmlns:p="http://schemas.openxmlformats.org/presentationml/2006/main">
  <p:tag name="NUM" val="2"/>
</p:tagLst>
</file>

<file path=ppt/tags/tag149.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13"/>
</p:tagLst>
</file>

<file path=ppt/tags/tag150.xml><?xml version="1.0" encoding="utf-8"?>
<p:tagLst xmlns:a="http://schemas.openxmlformats.org/drawingml/2006/main" xmlns:r="http://schemas.openxmlformats.org/officeDocument/2006/relationships" xmlns:p="http://schemas.openxmlformats.org/presentationml/2006/main">
  <p:tag name="NUM" val="2"/>
</p:tagLst>
</file>

<file path=ppt/tags/tag151.xml><?xml version="1.0" encoding="utf-8"?>
<p:tagLst xmlns:a="http://schemas.openxmlformats.org/drawingml/2006/main" xmlns:r="http://schemas.openxmlformats.org/officeDocument/2006/relationships" xmlns:p="http://schemas.openxmlformats.org/presentationml/2006/main">
  <p:tag name="NUM" val="1"/>
</p:tagLst>
</file>

<file path=ppt/tags/tag152.xml><?xml version="1.0" encoding="utf-8"?>
<p:tagLst xmlns:a="http://schemas.openxmlformats.org/drawingml/2006/main" xmlns:r="http://schemas.openxmlformats.org/officeDocument/2006/relationships" xmlns:p="http://schemas.openxmlformats.org/presentationml/2006/main">
  <p:tag name="NUM" val="2"/>
</p:tagLst>
</file>

<file path=ppt/tags/tag153.xml><?xml version="1.0" encoding="utf-8"?>
<p:tagLst xmlns:a="http://schemas.openxmlformats.org/drawingml/2006/main" xmlns:r="http://schemas.openxmlformats.org/officeDocument/2006/relationships" xmlns:p="http://schemas.openxmlformats.org/presentationml/2006/main">
  <p:tag name="NUM" val="1"/>
</p:tagLst>
</file>

<file path=ppt/tags/tag154.xml><?xml version="1.0" encoding="utf-8"?>
<p:tagLst xmlns:a="http://schemas.openxmlformats.org/drawingml/2006/main" xmlns:r="http://schemas.openxmlformats.org/officeDocument/2006/relationships" xmlns:p="http://schemas.openxmlformats.org/presentationml/2006/main">
  <p:tag name="NUM" val="2"/>
</p:tagLst>
</file>

<file path=ppt/tags/tag155.xml><?xml version="1.0" encoding="utf-8"?>
<p:tagLst xmlns:a="http://schemas.openxmlformats.org/drawingml/2006/main" xmlns:r="http://schemas.openxmlformats.org/officeDocument/2006/relationships" xmlns:p="http://schemas.openxmlformats.org/presentationml/2006/main">
  <p:tag name="NUM" val="1"/>
</p:tagLst>
</file>

<file path=ppt/tags/tag156.xml><?xml version="1.0" encoding="utf-8"?>
<p:tagLst xmlns:a="http://schemas.openxmlformats.org/drawingml/2006/main" xmlns:r="http://schemas.openxmlformats.org/officeDocument/2006/relationships" xmlns:p="http://schemas.openxmlformats.org/presentationml/2006/main">
  <p:tag name="NUM" val="2"/>
</p:tagLst>
</file>

<file path=ppt/tags/tag157.xml><?xml version="1.0" encoding="utf-8"?>
<p:tagLst xmlns:a="http://schemas.openxmlformats.org/drawingml/2006/main" xmlns:r="http://schemas.openxmlformats.org/officeDocument/2006/relationships" xmlns:p="http://schemas.openxmlformats.org/presentationml/2006/main">
  <p:tag name="NUM" val="1"/>
</p:tagLst>
</file>

<file path=ppt/tags/tag158.xml><?xml version="1.0" encoding="utf-8"?>
<p:tagLst xmlns:a="http://schemas.openxmlformats.org/drawingml/2006/main" xmlns:r="http://schemas.openxmlformats.org/officeDocument/2006/relationships" xmlns:p="http://schemas.openxmlformats.org/presentationml/2006/main">
  <p:tag name="NUM" val="2"/>
</p:tagLst>
</file>

<file path=ppt/tags/tag159.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14"/>
</p:tagLst>
</file>

<file path=ppt/tags/tag160.xml><?xml version="1.0" encoding="utf-8"?>
<p:tagLst xmlns:a="http://schemas.openxmlformats.org/drawingml/2006/main" xmlns:r="http://schemas.openxmlformats.org/officeDocument/2006/relationships" xmlns:p="http://schemas.openxmlformats.org/presentationml/2006/main">
  <p:tag name="NUM" val="2"/>
</p:tagLst>
</file>

<file path=ppt/tags/tag161.xml><?xml version="1.0" encoding="utf-8"?>
<p:tagLst xmlns:a="http://schemas.openxmlformats.org/drawingml/2006/main" xmlns:r="http://schemas.openxmlformats.org/officeDocument/2006/relationships" xmlns:p="http://schemas.openxmlformats.org/presentationml/2006/main">
  <p:tag name="NUM" val="1"/>
</p:tagLst>
</file>

<file path=ppt/tags/tag162.xml><?xml version="1.0" encoding="utf-8"?>
<p:tagLst xmlns:a="http://schemas.openxmlformats.org/drawingml/2006/main" xmlns:r="http://schemas.openxmlformats.org/officeDocument/2006/relationships" xmlns:p="http://schemas.openxmlformats.org/presentationml/2006/main">
  <p:tag name="NUM" val="2"/>
</p:tagLst>
</file>

<file path=ppt/tags/tag163.xml><?xml version="1.0" encoding="utf-8"?>
<p:tagLst xmlns:a="http://schemas.openxmlformats.org/drawingml/2006/main" xmlns:r="http://schemas.openxmlformats.org/officeDocument/2006/relationships" xmlns:p="http://schemas.openxmlformats.org/presentationml/2006/main">
  <p:tag name="NUM" val="1"/>
</p:tagLst>
</file>

<file path=ppt/tags/tag164.xml><?xml version="1.0" encoding="utf-8"?>
<p:tagLst xmlns:a="http://schemas.openxmlformats.org/drawingml/2006/main" xmlns:r="http://schemas.openxmlformats.org/officeDocument/2006/relationships" xmlns:p="http://schemas.openxmlformats.org/presentationml/2006/main">
  <p:tag name="NUM" val="2"/>
</p:tagLst>
</file>

<file path=ppt/tags/tag165.xml><?xml version="1.0" encoding="utf-8"?>
<p:tagLst xmlns:a="http://schemas.openxmlformats.org/drawingml/2006/main" xmlns:r="http://schemas.openxmlformats.org/officeDocument/2006/relationships" xmlns:p="http://schemas.openxmlformats.org/presentationml/2006/main">
  <p:tag name="NUM" val="1"/>
</p:tagLst>
</file>

<file path=ppt/tags/tag166.xml><?xml version="1.0" encoding="utf-8"?>
<p:tagLst xmlns:a="http://schemas.openxmlformats.org/drawingml/2006/main" xmlns:r="http://schemas.openxmlformats.org/officeDocument/2006/relationships" xmlns:p="http://schemas.openxmlformats.org/presentationml/2006/main">
  <p:tag name="NUM" val="2"/>
</p:tagLst>
</file>

<file path=ppt/tags/tag167.xml><?xml version="1.0" encoding="utf-8"?>
<p:tagLst xmlns:a="http://schemas.openxmlformats.org/drawingml/2006/main" xmlns:r="http://schemas.openxmlformats.org/officeDocument/2006/relationships" xmlns:p="http://schemas.openxmlformats.org/presentationml/2006/main">
  <p:tag name="NUM" val="1"/>
</p:tagLst>
</file>

<file path=ppt/tags/tag168.xml><?xml version="1.0" encoding="utf-8"?>
<p:tagLst xmlns:a="http://schemas.openxmlformats.org/drawingml/2006/main" xmlns:r="http://schemas.openxmlformats.org/officeDocument/2006/relationships" xmlns:p="http://schemas.openxmlformats.org/presentationml/2006/main">
  <p:tag name="NUM" val="2"/>
</p:tagLst>
</file>

<file path=ppt/tags/tag169.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15"/>
</p:tagLst>
</file>

<file path=ppt/tags/tag170.xml><?xml version="1.0" encoding="utf-8"?>
<p:tagLst xmlns:a="http://schemas.openxmlformats.org/drawingml/2006/main" xmlns:r="http://schemas.openxmlformats.org/officeDocument/2006/relationships" xmlns:p="http://schemas.openxmlformats.org/presentationml/2006/main">
  <p:tag name="NUM" val="2"/>
</p:tagLst>
</file>

<file path=ppt/tags/tag171.xml><?xml version="1.0" encoding="utf-8"?>
<p:tagLst xmlns:a="http://schemas.openxmlformats.org/drawingml/2006/main" xmlns:r="http://schemas.openxmlformats.org/officeDocument/2006/relationships" xmlns:p="http://schemas.openxmlformats.org/presentationml/2006/main">
  <p:tag name="NUM" val="1"/>
</p:tagLst>
</file>

<file path=ppt/tags/tag172.xml><?xml version="1.0" encoding="utf-8"?>
<p:tagLst xmlns:a="http://schemas.openxmlformats.org/drawingml/2006/main" xmlns:r="http://schemas.openxmlformats.org/officeDocument/2006/relationships" xmlns:p="http://schemas.openxmlformats.org/presentationml/2006/main">
  <p:tag name="NUM" val="2"/>
</p:tagLst>
</file>

<file path=ppt/tags/tag173.xml><?xml version="1.0" encoding="utf-8"?>
<p:tagLst xmlns:a="http://schemas.openxmlformats.org/drawingml/2006/main" xmlns:r="http://schemas.openxmlformats.org/officeDocument/2006/relationships" xmlns:p="http://schemas.openxmlformats.org/presentationml/2006/main">
  <p:tag name="NUM" val="1"/>
</p:tagLst>
</file>

<file path=ppt/tags/tag174.xml><?xml version="1.0" encoding="utf-8"?>
<p:tagLst xmlns:a="http://schemas.openxmlformats.org/drawingml/2006/main" xmlns:r="http://schemas.openxmlformats.org/officeDocument/2006/relationships" xmlns:p="http://schemas.openxmlformats.org/presentationml/2006/main">
  <p:tag name="NUM" val="2"/>
</p:tagLst>
</file>

<file path=ppt/tags/tag175.xml><?xml version="1.0" encoding="utf-8"?>
<p:tagLst xmlns:a="http://schemas.openxmlformats.org/drawingml/2006/main" xmlns:r="http://schemas.openxmlformats.org/officeDocument/2006/relationships" xmlns:p="http://schemas.openxmlformats.org/presentationml/2006/main">
  <p:tag name="NUM" val="1"/>
</p:tagLst>
</file>

<file path=ppt/tags/tag176.xml><?xml version="1.0" encoding="utf-8"?>
<p:tagLst xmlns:a="http://schemas.openxmlformats.org/drawingml/2006/main" xmlns:r="http://schemas.openxmlformats.org/officeDocument/2006/relationships" xmlns:p="http://schemas.openxmlformats.org/presentationml/2006/main">
  <p:tag name="NUM" val="2"/>
</p:tagLst>
</file>

<file path=ppt/tags/tag177.xml><?xml version="1.0" encoding="utf-8"?>
<p:tagLst xmlns:a="http://schemas.openxmlformats.org/drawingml/2006/main" xmlns:r="http://schemas.openxmlformats.org/officeDocument/2006/relationships" xmlns:p="http://schemas.openxmlformats.org/presentationml/2006/main">
  <p:tag name="NUM" val="1"/>
</p:tagLst>
</file>

<file path=ppt/tags/tag178.xml><?xml version="1.0" encoding="utf-8"?>
<p:tagLst xmlns:a="http://schemas.openxmlformats.org/drawingml/2006/main" xmlns:r="http://schemas.openxmlformats.org/officeDocument/2006/relationships" xmlns:p="http://schemas.openxmlformats.org/presentationml/2006/main">
  <p:tag name="NUM" val="2"/>
</p:tagLst>
</file>

<file path=ppt/tags/tag179.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16"/>
</p:tagLst>
</file>

<file path=ppt/tags/tag180.xml><?xml version="1.0" encoding="utf-8"?>
<p:tagLst xmlns:a="http://schemas.openxmlformats.org/drawingml/2006/main" xmlns:r="http://schemas.openxmlformats.org/officeDocument/2006/relationships" xmlns:p="http://schemas.openxmlformats.org/presentationml/2006/main">
  <p:tag name="NUM" val="2"/>
</p:tagLst>
</file>

<file path=ppt/tags/tag181.xml><?xml version="1.0" encoding="utf-8"?>
<p:tagLst xmlns:a="http://schemas.openxmlformats.org/drawingml/2006/main" xmlns:r="http://schemas.openxmlformats.org/officeDocument/2006/relationships" xmlns:p="http://schemas.openxmlformats.org/presentationml/2006/main">
  <p:tag name="NUM" val="1"/>
</p:tagLst>
</file>

<file path=ppt/tags/tag182.xml><?xml version="1.0" encoding="utf-8"?>
<p:tagLst xmlns:a="http://schemas.openxmlformats.org/drawingml/2006/main" xmlns:r="http://schemas.openxmlformats.org/officeDocument/2006/relationships" xmlns:p="http://schemas.openxmlformats.org/presentationml/2006/main">
  <p:tag name="NUM" val="2"/>
</p:tagLst>
</file>

<file path=ppt/tags/tag183.xml><?xml version="1.0" encoding="utf-8"?>
<p:tagLst xmlns:a="http://schemas.openxmlformats.org/drawingml/2006/main" xmlns:r="http://schemas.openxmlformats.org/officeDocument/2006/relationships" xmlns:p="http://schemas.openxmlformats.org/presentationml/2006/main">
  <p:tag name="NUM" val="1"/>
</p:tagLst>
</file>

<file path=ppt/tags/tag184.xml><?xml version="1.0" encoding="utf-8"?>
<p:tagLst xmlns:a="http://schemas.openxmlformats.org/drawingml/2006/main" xmlns:r="http://schemas.openxmlformats.org/officeDocument/2006/relationships" xmlns:p="http://schemas.openxmlformats.org/presentationml/2006/main">
  <p:tag name="NUM" val="2"/>
</p:tagLst>
</file>

<file path=ppt/tags/tag185.xml><?xml version="1.0" encoding="utf-8"?>
<p:tagLst xmlns:a="http://schemas.openxmlformats.org/drawingml/2006/main" xmlns:r="http://schemas.openxmlformats.org/officeDocument/2006/relationships" xmlns:p="http://schemas.openxmlformats.org/presentationml/2006/main">
  <p:tag name="NUM" val="1"/>
</p:tagLst>
</file>

<file path=ppt/tags/tag186.xml><?xml version="1.0" encoding="utf-8"?>
<p:tagLst xmlns:a="http://schemas.openxmlformats.org/drawingml/2006/main" xmlns:r="http://schemas.openxmlformats.org/officeDocument/2006/relationships" xmlns:p="http://schemas.openxmlformats.org/presentationml/2006/main">
  <p:tag name="NUM" val="2"/>
</p:tagLst>
</file>

<file path=ppt/tags/tag187.xml><?xml version="1.0" encoding="utf-8"?>
<p:tagLst xmlns:a="http://schemas.openxmlformats.org/drawingml/2006/main" xmlns:r="http://schemas.openxmlformats.org/officeDocument/2006/relationships" xmlns:p="http://schemas.openxmlformats.org/presentationml/2006/main">
  <p:tag name="NUM" val="1"/>
</p:tagLst>
</file>

<file path=ppt/tags/tag188.xml><?xml version="1.0" encoding="utf-8"?>
<p:tagLst xmlns:a="http://schemas.openxmlformats.org/drawingml/2006/main" xmlns:r="http://schemas.openxmlformats.org/officeDocument/2006/relationships" xmlns:p="http://schemas.openxmlformats.org/presentationml/2006/main">
  <p:tag name="NUM" val="2"/>
</p:tagLst>
</file>

<file path=ppt/tags/tag189.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17"/>
</p:tagLst>
</file>

<file path=ppt/tags/tag190.xml><?xml version="1.0" encoding="utf-8"?>
<p:tagLst xmlns:a="http://schemas.openxmlformats.org/drawingml/2006/main" xmlns:r="http://schemas.openxmlformats.org/officeDocument/2006/relationships" xmlns:p="http://schemas.openxmlformats.org/presentationml/2006/main">
  <p:tag name="NUM" val="2"/>
</p:tagLst>
</file>

<file path=ppt/tags/tag191.xml><?xml version="1.0" encoding="utf-8"?>
<p:tagLst xmlns:a="http://schemas.openxmlformats.org/drawingml/2006/main" xmlns:r="http://schemas.openxmlformats.org/officeDocument/2006/relationships" xmlns:p="http://schemas.openxmlformats.org/presentationml/2006/main">
  <p:tag name="NUM" val="1"/>
</p:tagLst>
</file>

<file path=ppt/tags/tag192.xml><?xml version="1.0" encoding="utf-8"?>
<p:tagLst xmlns:a="http://schemas.openxmlformats.org/drawingml/2006/main" xmlns:r="http://schemas.openxmlformats.org/officeDocument/2006/relationships" xmlns:p="http://schemas.openxmlformats.org/presentationml/2006/main">
  <p:tag name="NUM" val="2"/>
</p:tagLst>
</file>

<file path=ppt/tags/tag193.xml><?xml version="1.0" encoding="utf-8"?>
<p:tagLst xmlns:a="http://schemas.openxmlformats.org/drawingml/2006/main" xmlns:r="http://schemas.openxmlformats.org/officeDocument/2006/relationships" xmlns:p="http://schemas.openxmlformats.org/presentationml/2006/main">
  <p:tag name="NUM" val="3"/>
</p:tagLst>
</file>

<file path=ppt/tags/tag194.xml><?xml version="1.0" encoding="utf-8"?>
<p:tagLst xmlns:a="http://schemas.openxmlformats.org/drawingml/2006/main" xmlns:r="http://schemas.openxmlformats.org/officeDocument/2006/relationships" xmlns:p="http://schemas.openxmlformats.org/presentationml/2006/main">
  <p:tag name="NUM" val="1"/>
</p:tagLst>
</file>

<file path=ppt/tags/tag195.xml><?xml version="1.0" encoding="utf-8"?>
<p:tagLst xmlns:a="http://schemas.openxmlformats.org/drawingml/2006/main" xmlns:r="http://schemas.openxmlformats.org/officeDocument/2006/relationships" xmlns:p="http://schemas.openxmlformats.org/presentationml/2006/main">
  <p:tag name="NUM" val="2"/>
</p:tagLst>
</file>

<file path=ppt/tags/tag196.xml><?xml version="1.0" encoding="utf-8"?>
<p:tagLst xmlns:a="http://schemas.openxmlformats.org/drawingml/2006/main" xmlns:r="http://schemas.openxmlformats.org/officeDocument/2006/relationships" xmlns:p="http://schemas.openxmlformats.org/presentationml/2006/main">
  <p:tag name="NUM" val="1"/>
</p:tagLst>
</file>

<file path=ppt/tags/tag197.xml><?xml version="1.0" encoding="utf-8"?>
<p:tagLst xmlns:a="http://schemas.openxmlformats.org/drawingml/2006/main" xmlns:r="http://schemas.openxmlformats.org/officeDocument/2006/relationships" xmlns:p="http://schemas.openxmlformats.org/presentationml/2006/main">
  <p:tag name="NUM" val="2"/>
</p:tagLst>
</file>

<file path=ppt/tags/tag198.xml><?xml version="1.0" encoding="utf-8"?>
<p:tagLst xmlns:a="http://schemas.openxmlformats.org/drawingml/2006/main" xmlns:r="http://schemas.openxmlformats.org/officeDocument/2006/relationships" xmlns:p="http://schemas.openxmlformats.org/presentationml/2006/main">
  <p:tag name="NUM" val="1"/>
</p:tagLst>
</file>

<file path=ppt/tags/tag19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8"/>
</p:tagLst>
</file>

<file path=ppt/tags/tag200.xml><?xml version="1.0" encoding="utf-8"?>
<p:tagLst xmlns:a="http://schemas.openxmlformats.org/drawingml/2006/main" xmlns:r="http://schemas.openxmlformats.org/officeDocument/2006/relationships" xmlns:p="http://schemas.openxmlformats.org/presentationml/2006/main">
  <p:tag name="NUM" val="1"/>
</p:tagLst>
</file>

<file path=ppt/tags/tag201.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19"/>
</p:tagLst>
</file>

<file path=ppt/tags/tag22.xml><?xml version="1.0" encoding="utf-8"?>
<p:tagLst xmlns:a="http://schemas.openxmlformats.org/drawingml/2006/main" xmlns:r="http://schemas.openxmlformats.org/officeDocument/2006/relationships" xmlns:p="http://schemas.openxmlformats.org/presentationml/2006/main">
  <p:tag name="NUM" val="20"/>
</p:tagLst>
</file>

<file path=ppt/tags/tag23.xml><?xml version="1.0" encoding="utf-8"?>
<p:tagLst xmlns:a="http://schemas.openxmlformats.org/drawingml/2006/main" xmlns:r="http://schemas.openxmlformats.org/officeDocument/2006/relationships" xmlns:p="http://schemas.openxmlformats.org/presentationml/2006/main">
  <p:tag name="NUM" val="21"/>
</p:tagLst>
</file>

<file path=ppt/tags/tag24.xml><?xml version="1.0" encoding="utf-8"?>
<p:tagLst xmlns:a="http://schemas.openxmlformats.org/drawingml/2006/main" xmlns:r="http://schemas.openxmlformats.org/officeDocument/2006/relationships" xmlns:p="http://schemas.openxmlformats.org/presentationml/2006/main">
  <p:tag name="NUM" val="22"/>
</p:tagLst>
</file>

<file path=ppt/tags/tag25.xml><?xml version="1.0" encoding="utf-8"?>
<p:tagLst xmlns:a="http://schemas.openxmlformats.org/drawingml/2006/main" xmlns:r="http://schemas.openxmlformats.org/officeDocument/2006/relationships" xmlns:p="http://schemas.openxmlformats.org/presentationml/2006/main">
  <p:tag name="NUM" val="23"/>
</p:tagLst>
</file>

<file path=ppt/tags/tag26.xml><?xml version="1.0" encoding="utf-8"?>
<p:tagLst xmlns:a="http://schemas.openxmlformats.org/drawingml/2006/main" xmlns:r="http://schemas.openxmlformats.org/officeDocument/2006/relationships" xmlns:p="http://schemas.openxmlformats.org/presentationml/2006/main">
  <p:tag name="NUM" val="24"/>
</p:tagLst>
</file>

<file path=ppt/tags/tag27.xml><?xml version="1.0" encoding="utf-8"?>
<p:tagLst xmlns:a="http://schemas.openxmlformats.org/drawingml/2006/main" xmlns:r="http://schemas.openxmlformats.org/officeDocument/2006/relationships" xmlns:p="http://schemas.openxmlformats.org/presentationml/2006/main">
  <p:tag name="NUM" val="25"/>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50.xml><?xml version="1.0" encoding="utf-8"?>
<p:tagLst xmlns:a="http://schemas.openxmlformats.org/drawingml/2006/main" xmlns:r="http://schemas.openxmlformats.org/officeDocument/2006/relationships" xmlns:p="http://schemas.openxmlformats.org/presentationml/2006/main">
  <p:tag name="NUM" val="2"/>
</p:tagLst>
</file>

<file path=ppt/tags/tag51.xml><?xml version="1.0" encoding="utf-8"?>
<p:tagLst xmlns:a="http://schemas.openxmlformats.org/drawingml/2006/main" xmlns:r="http://schemas.openxmlformats.org/officeDocument/2006/relationships" xmlns:p="http://schemas.openxmlformats.org/presentationml/2006/main">
  <p:tag name="NUM" val="1"/>
</p:tagLst>
</file>

<file path=ppt/tags/tag52.xml><?xml version="1.0" encoding="utf-8"?>
<p:tagLst xmlns:a="http://schemas.openxmlformats.org/drawingml/2006/main" xmlns:r="http://schemas.openxmlformats.org/officeDocument/2006/relationships" xmlns:p="http://schemas.openxmlformats.org/presentationml/2006/main">
  <p:tag name="NUM" val="2"/>
</p:tagLst>
</file>

<file path=ppt/tags/tag53.xml><?xml version="1.0" encoding="utf-8"?>
<p:tagLst xmlns:a="http://schemas.openxmlformats.org/drawingml/2006/main" xmlns:r="http://schemas.openxmlformats.org/officeDocument/2006/relationships" xmlns:p="http://schemas.openxmlformats.org/presentationml/2006/main">
  <p:tag name="NUM" val="1"/>
</p:tagLst>
</file>

<file path=ppt/tags/tag54.xml><?xml version="1.0" encoding="utf-8"?>
<p:tagLst xmlns:a="http://schemas.openxmlformats.org/drawingml/2006/main" xmlns:r="http://schemas.openxmlformats.org/officeDocument/2006/relationships" xmlns:p="http://schemas.openxmlformats.org/presentationml/2006/main">
  <p:tag name="NUM" val="2"/>
</p:tagLst>
</file>

<file path=ppt/tags/tag55.xml><?xml version="1.0" encoding="utf-8"?>
<p:tagLst xmlns:a="http://schemas.openxmlformats.org/drawingml/2006/main" xmlns:r="http://schemas.openxmlformats.org/officeDocument/2006/relationships" xmlns:p="http://schemas.openxmlformats.org/presentationml/2006/main">
  <p:tag name="NUM" val="1"/>
</p:tagLst>
</file>

<file path=ppt/tags/tag56.xml><?xml version="1.0" encoding="utf-8"?>
<p:tagLst xmlns:a="http://schemas.openxmlformats.org/drawingml/2006/main" xmlns:r="http://schemas.openxmlformats.org/officeDocument/2006/relationships" xmlns:p="http://schemas.openxmlformats.org/presentationml/2006/main">
  <p:tag name="NUM" val="2"/>
</p:tagLst>
</file>

<file path=ppt/tags/tag57.xml><?xml version="1.0" encoding="utf-8"?>
<p:tagLst xmlns:a="http://schemas.openxmlformats.org/drawingml/2006/main" xmlns:r="http://schemas.openxmlformats.org/officeDocument/2006/relationships" xmlns:p="http://schemas.openxmlformats.org/presentationml/2006/main">
  <p:tag name="NUM" val="1"/>
</p:tagLst>
</file>

<file path=ppt/tags/tag58.xml><?xml version="1.0" encoding="utf-8"?>
<p:tagLst xmlns:a="http://schemas.openxmlformats.org/drawingml/2006/main" xmlns:r="http://schemas.openxmlformats.org/officeDocument/2006/relationships" xmlns:p="http://schemas.openxmlformats.org/presentationml/2006/main">
  <p:tag name="NUM" val="2"/>
</p:tagLst>
</file>

<file path=ppt/tags/tag59.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60.xml><?xml version="1.0" encoding="utf-8"?>
<p:tagLst xmlns:a="http://schemas.openxmlformats.org/drawingml/2006/main" xmlns:r="http://schemas.openxmlformats.org/officeDocument/2006/relationships" xmlns:p="http://schemas.openxmlformats.org/presentationml/2006/main">
  <p:tag name="NUM" val="2"/>
</p:tagLst>
</file>

<file path=ppt/tags/tag61.xml><?xml version="1.0" encoding="utf-8"?>
<p:tagLst xmlns:a="http://schemas.openxmlformats.org/drawingml/2006/main" xmlns:r="http://schemas.openxmlformats.org/officeDocument/2006/relationships" xmlns:p="http://schemas.openxmlformats.org/presentationml/2006/main">
  <p:tag name="NUM" val="1"/>
</p:tagLst>
</file>

<file path=ppt/tags/tag62.xml><?xml version="1.0" encoding="utf-8"?>
<p:tagLst xmlns:a="http://schemas.openxmlformats.org/drawingml/2006/main" xmlns:r="http://schemas.openxmlformats.org/officeDocument/2006/relationships" xmlns:p="http://schemas.openxmlformats.org/presentationml/2006/main">
  <p:tag name="NUM" val="2"/>
</p:tagLst>
</file>

<file path=ppt/tags/tag63.xml><?xml version="1.0" encoding="utf-8"?>
<p:tagLst xmlns:a="http://schemas.openxmlformats.org/drawingml/2006/main" xmlns:r="http://schemas.openxmlformats.org/officeDocument/2006/relationships" xmlns:p="http://schemas.openxmlformats.org/presentationml/2006/main">
  <p:tag name="NUM" val="1"/>
</p:tagLst>
</file>

<file path=ppt/tags/tag64.xml><?xml version="1.0" encoding="utf-8"?>
<p:tagLst xmlns:a="http://schemas.openxmlformats.org/drawingml/2006/main" xmlns:r="http://schemas.openxmlformats.org/officeDocument/2006/relationships" xmlns:p="http://schemas.openxmlformats.org/presentationml/2006/main">
  <p:tag name="NUM" val="2"/>
</p:tagLst>
</file>

<file path=ppt/tags/tag65.xml><?xml version="1.0" encoding="utf-8"?>
<p:tagLst xmlns:a="http://schemas.openxmlformats.org/drawingml/2006/main" xmlns:r="http://schemas.openxmlformats.org/officeDocument/2006/relationships" xmlns:p="http://schemas.openxmlformats.org/presentationml/2006/main">
  <p:tag name="NUM" val="1"/>
</p:tagLst>
</file>

<file path=ppt/tags/tag66.xml><?xml version="1.0" encoding="utf-8"?>
<p:tagLst xmlns:a="http://schemas.openxmlformats.org/drawingml/2006/main" xmlns:r="http://schemas.openxmlformats.org/officeDocument/2006/relationships" xmlns:p="http://schemas.openxmlformats.org/presentationml/2006/main">
  <p:tag name="NUM" val="2"/>
</p:tagLst>
</file>

<file path=ppt/tags/tag67.xml><?xml version="1.0" encoding="utf-8"?>
<p:tagLst xmlns:a="http://schemas.openxmlformats.org/drawingml/2006/main" xmlns:r="http://schemas.openxmlformats.org/officeDocument/2006/relationships" xmlns:p="http://schemas.openxmlformats.org/presentationml/2006/main">
  <p:tag name="NUM" val="1"/>
</p:tagLst>
</file>

<file path=ppt/tags/tag68.xml><?xml version="1.0" encoding="utf-8"?>
<p:tagLst xmlns:a="http://schemas.openxmlformats.org/drawingml/2006/main" xmlns:r="http://schemas.openxmlformats.org/officeDocument/2006/relationships" xmlns:p="http://schemas.openxmlformats.org/presentationml/2006/main">
  <p:tag name="NUM" val="2"/>
</p:tagLst>
</file>

<file path=ppt/tags/tag69.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5"/>
</p:tagLst>
</file>

<file path=ppt/tags/tag70.xml><?xml version="1.0" encoding="utf-8"?>
<p:tagLst xmlns:a="http://schemas.openxmlformats.org/drawingml/2006/main" xmlns:r="http://schemas.openxmlformats.org/officeDocument/2006/relationships" xmlns:p="http://schemas.openxmlformats.org/presentationml/2006/main">
  <p:tag name="NUM" val="2"/>
</p:tagLst>
</file>

<file path=ppt/tags/tag71.xml><?xml version="1.0" encoding="utf-8"?>
<p:tagLst xmlns:a="http://schemas.openxmlformats.org/drawingml/2006/main" xmlns:r="http://schemas.openxmlformats.org/officeDocument/2006/relationships" xmlns:p="http://schemas.openxmlformats.org/presentationml/2006/main">
  <p:tag name="NUM" val="1"/>
</p:tagLst>
</file>

<file path=ppt/tags/tag72.xml><?xml version="1.0" encoding="utf-8"?>
<p:tagLst xmlns:a="http://schemas.openxmlformats.org/drawingml/2006/main" xmlns:r="http://schemas.openxmlformats.org/officeDocument/2006/relationships" xmlns:p="http://schemas.openxmlformats.org/presentationml/2006/main">
  <p:tag name="NUM" val="2"/>
</p:tagLst>
</file>

<file path=ppt/tags/tag73.xml><?xml version="1.0" encoding="utf-8"?>
<p:tagLst xmlns:a="http://schemas.openxmlformats.org/drawingml/2006/main" xmlns:r="http://schemas.openxmlformats.org/officeDocument/2006/relationships" xmlns:p="http://schemas.openxmlformats.org/presentationml/2006/main">
  <p:tag name="NUM" val="1"/>
</p:tagLst>
</file>

<file path=ppt/tags/tag74.xml><?xml version="1.0" encoding="utf-8"?>
<p:tagLst xmlns:a="http://schemas.openxmlformats.org/drawingml/2006/main" xmlns:r="http://schemas.openxmlformats.org/officeDocument/2006/relationships" xmlns:p="http://schemas.openxmlformats.org/presentationml/2006/main">
  <p:tag name="NUM" val="2"/>
</p:tagLst>
</file>

<file path=ppt/tags/tag75.xml><?xml version="1.0" encoding="utf-8"?>
<p:tagLst xmlns:a="http://schemas.openxmlformats.org/drawingml/2006/main" xmlns:r="http://schemas.openxmlformats.org/officeDocument/2006/relationships" xmlns:p="http://schemas.openxmlformats.org/presentationml/2006/main">
  <p:tag name="NUM" val="1"/>
</p:tagLst>
</file>

<file path=ppt/tags/tag76.xml><?xml version="1.0" encoding="utf-8"?>
<p:tagLst xmlns:a="http://schemas.openxmlformats.org/drawingml/2006/main" xmlns:r="http://schemas.openxmlformats.org/officeDocument/2006/relationships" xmlns:p="http://schemas.openxmlformats.org/presentationml/2006/main">
  <p:tag name="NUM" val="2"/>
</p:tagLst>
</file>

<file path=ppt/tags/tag77.xml><?xml version="1.0" encoding="utf-8"?>
<p:tagLst xmlns:a="http://schemas.openxmlformats.org/drawingml/2006/main" xmlns:r="http://schemas.openxmlformats.org/officeDocument/2006/relationships" xmlns:p="http://schemas.openxmlformats.org/presentationml/2006/main">
  <p:tag name="NUM" val="1"/>
</p:tagLst>
</file>

<file path=ppt/tags/tag78.xml><?xml version="1.0" encoding="utf-8"?>
<p:tagLst xmlns:a="http://schemas.openxmlformats.org/drawingml/2006/main" xmlns:r="http://schemas.openxmlformats.org/officeDocument/2006/relationships" xmlns:p="http://schemas.openxmlformats.org/presentationml/2006/main">
  <p:tag name="NUM" val="2"/>
</p:tagLst>
</file>

<file path=ppt/tags/tag79.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6"/>
</p:tagLst>
</file>

<file path=ppt/tags/tag80.xml><?xml version="1.0" encoding="utf-8"?>
<p:tagLst xmlns:a="http://schemas.openxmlformats.org/drawingml/2006/main" xmlns:r="http://schemas.openxmlformats.org/officeDocument/2006/relationships" xmlns:p="http://schemas.openxmlformats.org/presentationml/2006/main">
  <p:tag name="NUM" val="1"/>
</p:tagLst>
</file>

<file path=ppt/tags/tag81.xml><?xml version="1.0" encoding="utf-8"?>
<p:tagLst xmlns:a="http://schemas.openxmlformats.org/drawingml/2006/main" xmlns:r="http://schemas.openxmlformats.org/officeDocument/2006/relationships" xmlns:p="http://schemas.openxmlformats.org/presentationml/2006/main">
  <p:tag name="NUM" val="2"/>
</p:tagLst>
</file>

<file path=ppt/tags/tag82.xml><?xml version="1.0" encoding="utf-8"?>
<p:tagLst xmlns:a="http://schemas.openxmlformats.org/drawingml/2006/main" xmlns:r="http://schemas.openxmlformats.org/officeDocument/2006/relationships" xmlns:p="http://schemas.openxmlformats.org/presentationml/2006/main">
  <p:tag name="NUM" val="3"/>
</p:tagLst>
</file>

<file path=ppt/tags/tag83.xml><?xml version="1.0" encoding="utf-8"?>
<p:tagLst xmlns:a="http://schemas.openxmlformats.org/drawingml/2006/main" xmlns:r="http://schemas.openxmlformats.org/officeDocument/2006/relationships" xmlns:p="http://schemas.openxmlformats.org/presentationml/2006/main">
  <p:tag name="NUM" val="1"/>
</p:tagLst>
</file>

<file path=ppt/tags/tag84.xml><?xml version="1.0" encoding="utf-8"?>
<p:tagLst xmlns:a="http://schemas.openxmlformats.org/drawingml/2006/main" xmlns:r="http://schemas.openxmlformats.org/officeDocument/2006/relationships" xmlns:p="http://schemas.openxmlformats.org/presentationml/2006/main">
  <p:tag name="NUM" val="2"/>
</p:tagLst>
</file>

<file path=ppt/tags/tag85.xml><?xml version="1.0" encoding="utf-8"?>
<p:tagLst xmlns:a="http://schemas.openxmlformats.org/drawingml/2006/main" xmlns:r="http://schemas.openxmlformats.org/officeDocument/2006/relationships" xmlns:p="http://schemas.openxmlformats.org/presentationml/2006/main">
  <p:tag name="NUM" val="1"/>
</p:tagLst>
</file>

<file path=ppt/tags/tag86.xml><?xml version="1.0" encoding="utf-8"?>
<p:tagLst xmlns:a="http://schemas.openxmlformats.org/drawingml/2006/main" xmlns:r="http://schemas.openxmlformats.org/officeDocument/2006/relationships" xmlns:p="http://schemas.openxmlformats.org/presentationml/2006/main">
  <p:tag name="NUM" val="2"/>
</p:tagLst>
</file>

<file path=ppt/tags/tag87.xml><?xml version="1.0" encoding="utf-8"?>
<p:tagLst xmlns:a="http://schemas.openxmlformats.org/drawingml/2006/main" xmlns:r="http://schemas.openxmlformats.org/officeDocument/2006/relationships" xmlns:p="http://schemas.openxmlformats.org/presentationml/2006/main">
  <p:tag name="NUM" val="1"/>
</p:tagLst>
</file>

<file path=ppt/tags/tag88.xml><?xml version="1.0" encoding="utf-8"?>
<p:tagLst xmlns:a="http://schemas.openxmlformats.org/drawingml/2006/main" xmlns:r="http://schemas.openxmlformats.org/officeDocument/2006/relationships" xmlns:p="http://schemas.openxmlformats.org/presentationml/2006/main">
  <p:tag name="NUM" val="2"/>
</p:tagLst>
</file>

<file path=ppt/tags/tag89.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7"/>
</p:tagLst>
</file>

<file path=ppt/tags/tag90.xml><?xml version="1.0" encoding="utf-8"?>
<p:tagLst xmlns:a="http://schemas.openxmlformats.org/drawingml/2006/main" xmlns:r="http://schemas.openxmlformats.org/officeDocument/2006/relationships" xmlns:p="http://schemas.openxmlformats.org/presentationml/2006/main">
  <p:tag name="NUM" val="2"/>
</p:tagLst>
</file>

<file path=ppt/tags/tag91.xml><?xml version="1.0" encoding="utf-8"?>
<p:tagLst xmlns:a="http://schemas.openxmlformats.org/drawingml/2006/main" xmlns:r="http://schemas.openxmlformats.org/officeDocument/2006/relationships" xmlns:p="http://schemas.openxmlformats.org/presentationml/2006/main">
  <p:tag name="NUM" val="1"/>
</p:tagLst>
</file>

<file path=ppt/tags/tag92.xml><?xml version="1.0" encoding="utf-8"?>
<p:tagLst xmlns:a="http://schemas.openxmlformats.org/drawingml/2006/main" xmlns:r="http://schemas.openxmlformats.org/officeDocument/2006/relationships" xmlns:p="http://schemas.openxmlformats.org/presentationml/2006/main">
  <p:tag name="NUM" val="2"/>
</p:tagLst>
</file>

<file path=ppt/tags/tag93.xml><?xml version="1.0" encoding="utf-8"?>
<p:tagLst xmlns:a="http://schemas.openxmlformats.org/drawingml/2006/main" xmlns:r="http://schemas.openxmlformats.org/officeDocument/2006/relationships" xmlns:p="http://schemas.openxmlformats.org/presentationml/2006/main">
  <p:tag name="NUM" val="3"/>
</p:tagLst>
</file>

<file path=ppt/tags/tag94.xml><?xml version="1.0" encoding="utf-8"?>
<p:tagLst xmlns:a="http://schemas.openxmlformats.org/drawingml/2006/main" xmlns:r="http://schemas.openxmlformats.org/officeDocument/2006/relationships" xmlns:p="http://schemas.openxmlformats.org/presentationml/2006/main">
  <p:tag name="NUM" val="1"/>
</p:tagLst>
</file>

<file path=ppt/tags/tag95.xml><?xml version="1.0" encoding="utf-8"?>
<p:tagLst xmlns:a="http://schemas.openxmlformats.org/drawingml/2006/main" xmlns:r="http://schemas.openxmlformats.org/officeDocument/2006/relationships" xmlns:p="http://schemas.openxmlformats.org/presentationml/2006/main">
  <p:tag name="NUM" val="2"/>
</p:tagLst>
</file>

<file path=ppt/tags/tag96.xml><?xml version="1.0" encoding="utf-8"?>
<p:tagLst xmlns:a="http://schemas.openxmlformats.org/drawingml/2006/main" xmlns:r="http://schemas.openxmlformats.org/officeDocument/2006/relationships" xmlns:p="http://schemas.openxmlformats.org/presentationml/2006/main">
  <p:tag name="NUM" val="1"/>
</p:tagLst>
</file>

<file path=ppt/tags/tag97.xml><?xml version="1.0" encoding="utf-8"?>
<p:tagLst xmlns:a="http://schemas.openxmlformats.org/drawingml/2006/main" xmlns:r="http://schemas.openxmlformats.org/officeDocument/2006/relationships" xmlns:p="http://schemas.openxmlformats.org/presentationml/2006/main">
  <p:tag name="NUM" val="2"/>
</p:tagLst>
</file>

<file path=ppt/tags/tag98.xml><?xml version="1.0" encoding="utf-8"?>
<p:tagLst xmlns:a="http://schemas.openxmlformats.org/drawingml/2006/main" xmlns:r="http://schemas.openxmlformats.org/officeDocument/2006/relationships" xmlns:p="http://schemas.openxmlformats.org/presentationml/2006/main">
  <p:tag name="NUM" val="1"/>
</p:tagLst>
</file>

<file path=ppt/tags/tag9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hème Office">
  <a:themeElements>
    <a:clrScheme name="Aînés">
      <a:dk1>
        <a:sysClr val="windowText" lastClr="000000"/>
      </a:dk1>
      <a:lt1>
        <a:sysClr val="window" lastClr="FFFFFF"/>
      </a:lt1>
      <a:dk2>
        <a:srgbClr val="44546A"/>
      </a:dk2>
      <a:lt2>
        <a:srgbClr val="E7E6E6"/>
      </a:lt2>
      <a:accent1>
        <a:srgbClr val="A31668"/>
      </a:accent1>
      <a:accent2>
        <a:srgbClr val="990C5E"/>
      </a:accent2>
      <a:accent3>
        <a:srgbClr val="8F0254"/>
      </a:accent3>
      <a:accent4>
        <a:srgbClr val="AD2072"/>
      </a:accent4>
      <a:accent5>
        <a:srgbClr val="B72A7C"/>
      </a:accent5>
      <a:accent6>
        <a:srgbClr val="C13486"/>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2875</TotalTime>
  <Words>5182</Words>
  <Application>Microsoft Office PowerPoint</Application>
  <PresentationFormat>Grand écran</PresentationFormat>
  <Paragraphs>657</Paragraphs>
  <Slides>86</Slides>
  <Notes>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86</vt:i4>
      </vt:variant>
    </vt:vector>
  </HeadingPairs>
  <TitlesOfParts>
    <vt:vector size="93" baseType="lpstr">
      <vt:lpstr>Arial</vt:lpstr>
      <vt:lpstr>Arial Black</vt:lpstr>
      <vt:lpstr>Calibri</vt:lpstr>
      <vt:lpstr>inherit</vt:lpstr>
      <vt:lpstr>Roboto Condensed</vt:lpstr>
      <vt:lpstr>Wingdings</vt:lpstr>
      <vt:lpstr>Thème Office</vt:lpstr>
      <vt:lpstr>Ific en MR-S publiques Actualité et essai de synthèse</vt:lpstr>
      <vt:lpstr> Quelques consignes pour débuter</vt:lpstr>
      <vt:lpstr>Cadre pour la présentation</vt:lpstr>
      <vt:lpstr>Objectifs de la présentation</vt:lpstr>
      <vt:lpstr>Plan</vt:lpstr>
      <vt:lpstr>Ific - rappels</vt:lpstr>
      <vt:lpstr>Ific - rappels</vt:lpstr>
      <vt:lpstr>Ific - rappels</vt:lpstr>
      <vt:lpstr>Ific - rappels</vt:lpstr>
      <vt:lpstr>Ific - rappels</vt:lpstr>
      <vt:lpstr>Sources actuelles</vt:lpstr>
      <vt:lpstr>Sources actuelles</vt:lpstr>
      <vt:lpstr>Sources « en attente »</vt:lpstr>
      <vt:lpstr>Cadre budgétaire pluriannuel</vt:lpstr>
      <vt:lpstr>Présentation PowerPoint</vt:lpstr>
      <vt:lpstr>Accord février 2023 Préparation</vt:lpstr>
      <vt:lpstr>Accord février 2023 Comité C - Rappel</vt:lpstr>
      <vt:lpstr>Accord février 2023 </vt:lpstr>
      <vt:lpstr>Accord février 2023 Champ d’application - Services</vt:lpstr>
      <vt:lpstr>Accord février 2023 « Chevauchant »</vt:lpstr>
      <vt:lpstr>Accord février 2023 « Chevauchant »</vt:lpstr>
      <vt:lpstr>Accord février 2023 Champs d’application</vt:lpstr>
      <vt:lpstr>Accord février 2023 Activation au personnel de soins en 2023</vt:lpstr>
      <vt:lpstr>Accord février 2023 Gel de l’activation du reste du personnel</vt:lpstr>
      <vt:lpstr>Accord février 2023 Gel de l’activation du reste du personnel</vt:lpstr>
      <vt:lpstr>Pour le seul personnel de soins, en CPAS hormis les exceptions </vt:lpstr>
      <vt:lpstr>Pour le seul personnel de soins, en CPAS hormis les exceptions </vt:lpstr>
      <vt:lpstr>Pour le seul personnel de soins, hormis les exceptions </vt:lpstr>
      <vt:lpstr>Exception au principe de la fonction</vt:lpstr>
      <vt:lpstr>Pourquoi le gel?  Ific pas toujours avantageux  par rapport à la RGB</vt:lpstr>
      <vt:lpstr>Pourquoi le gel?  Ific pas toujours avantageux  par rapport à la RGB</vt:lpstr>
      <vt:lpstr>Accord février 2023 Gel de l’activation - Pourquoi une exception?</vt:lpstr>
      <vt:lpstr>Maintien RBG aux autres agents des MR-S Observations</vt:lpstr>
      <vt:lpstr>Application Ific à géométrie variable Observation</vt:lpstr>
      <vt:lpstr>Application Ific à géométrie variable Observation</vt:lpstr>
      <vt:lpstr>Pas d’Ific pour les Directeurs Rappel - Position Fédération</vt:lpstr>
      <vt:lpstr>Pas d’Ific pour les Directeurs Rappel - Position Fédération</vt:lpstr>
      <vt:lpstr>Pas d’Ific pour les Directeurs Rappel - Contre-arguments syndicaux</vt:lpstr>
      <vt:lpstr>Pas d’Ific pour les Directeurs Rappel - Contre-arguments syndicaux</vt:lpstr>
      <vt:lpstr>Iniquité par rapport  au reste du personnel CPAS Rappel politique</vt:lpstr>
      <vt:lpstr>Iniquité par rapport  au reste du personnel CPAS Observation technique</vt:lpstr>
      <vt:lpstr>Présentation PowerPoint</vt:lpstr>
      <vt:lpstr>Timing « indicatif »</vt:lpstr>
      <vt:lpstr>Timing « indicatif » mais  30 juin date butoir pour le financement</vt:lpstr>
      <vt:lpstr>Timing « indicatif »mais  30 juin date butoir pour le financement</vt:lpstr>
      <vt:lpstr>Timing « indicatif »mais  30 juin date butoir pour le financement</vt:lpstr>
      <vt:lpstr>Formation Ific outil de simulation </vt:lpstr>
      <vt:lpstr>Sortie outil de simulation Date officieuse</vt:lpstr>
      <vt:lpstr>Date E - Date « bascule »</vt:lpstr>
      <vt:lpstr>Date E</vt:lpstr>
      <vt:lpstr>Date E</vt:lpstr>
      <vt:lpstr>Date E</vt:lpstr>
      <vt:lpstr>Timing indicatif si E au 19 avril (sinon tout décaler de x jours)</vt:lpstr>
      <vt:lpstr>Timing indicatif si E au 19 avril (sinon tout décaler de x jours)</vt:lpstr>
      <vt:lpstr>Timing indicatif si E au 19 avril (sinon tout décaler de x jours)</vt:lpstr>
      <vt:lpstr>Timing indicatif si E au 19 avril (sinon tout décaler de x jours)</vt:lpstr>
      <vt:lpstr>Timing indicatif si E au 19 avril (sinon tout décaler de x jours)</vt:lpstr>
      <vt:lpstr>Timing indicatif si E au 19 avril (sinon tout décaler de x jours)</vt:lpstr>
      <vt:lpstr>Présentation PowerPoint</vt:lpstr>
      <vt:lpstr>Personnel qui a quitté la MR-S</vt:lpstr>
      <vt:lpstr>Infirmière prime TPP/QPP  </vt:lpstr>
      <vt:lpstr>Prime attractivité et « printemps » </vt:lpstr>
      <vt:lpstr>Etudiant - Intérimaire </vt:lpstr>
      <vt:lpstr>Aide soignant Procédure d’entretien en cours </vt:lpstr>
      <vt:lpstr>Remise simulation salariale</vt:lpstr>
      <vt:lpstr>Présentation PowerPoint</vt:lpstr>
      <vt:lpstr>Pm - 30 juin date butoir</vt:lpstr>
      <vt:lpstr>Quid si pas de décision du CAS en 2023?</vt:lpstr>
      <vt:lpstr>Quid si pas de décision du CAS en 2023?</vt:lpstr>
      <vt:lpstr>Calcul de l’avance récupération</vt:lpstr>
      <vt:lpstr>Calcul avance infirmier-chef récupération MRS</vt:lpstr>
      <vt:lpstr>Calcul avance infirmier-chef récupération MR pure</vt:lpstr>
      <vt:lpstr>Fonctions manquantes soins financées par l’Aviq</vt:lpstr>
      <vt:lpstr>Fonctions « manquantes » soins financées par l’Aviq</vt:lpstr>
      <vt:lpstr>Inéquité de financement public-privé</vt:lpstr>
      <vt:lpstr>Inéquité de financement public-privé</vt:lpstr>
      <vt:lpstr>Inéquité de financement public-privé</vt:lpstr>
      <vt:lpstr>Inéquité de financement public-privé</vt:lpstr>
      <vt:lpstr>Inéquité de financement public-privé</vt:lpstr>
      <vt:lpstr>Estimation budget 2024</vt:lpstr>
      <vt:lpstr>Présentation PowerPoint</vt:lpstr>
      <vt:lpstr>Ecart Ific Rgb en MR-S publique - Soins</vt:lpstr>
      <vt:lpstr>Ecart Ific Rgb en MR-S publique</vt:lpstr>
      <vt:lpstr>Enjeux de court terme pour le terrain</vt:lpstr>
      <vt:lpstr>Suite au niveau de la Fédération des CPAS</vt:lpstr>
      <vt:lpstr>A suivre…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Manon Van Moer</dc:creator>
  <cp:lastModifiedBy>Julie Genot</cp:lastModifiedBy>
  <cp:revision>37</cp:revision>
  <dcterms:created xsi:type="dcterms:W3CDTF">2021-02-17T16:27:29Z</dcterms:created>
  <dcterms:modified xsi:type="dcterms:W3CDTF">2023-03-03T13:52:23Z</dcterms:modified>
</cp:coreProperties>
</file>