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705" r:id="rId5"/>
  </p:sldMasterIdLst>
  <p:handoutMasterIdLst>
    <p:handoutMasterId r:id="rId33"/>
  </p:handoutMasterIdLst>
  <p:sldIdLst>
    <p:sldId id="2504" r:id="rId6"/>
    <p:sldId id="2588" r:id="rId7"/>
    <p:sldId id="2589" r:id="rId8"/>
    <p:sldId id="2518" r:id="rId9"/>
    <p:sldId id="554" r:id="rId10"/>
    <p:sldId id="2599" r:id="rId11"/>
    <p:sldId id="2556" r:id="rId12"/>
    <p:sldId id="2557" r:id="rId13"/>
    <p:sldId id="2521" r:id="rId14"/>
    <p:sldId id="2522" r:id="rId15"/>
    <p:sldId id="566" r:id="rId16"/>
    <p:sldId id="2570" r:id="rId17"/>
    <p:sldId id="2568" r:id="rId18"/>
    <p:sldId id="2597" r:id="rId19"/>
    <p:sldId id="2598" r:id="rId20"/>
    <p:sldId id="2574" r:id="rId21"/>
    <p:sldId id="2577" r:id="rId22"/>
    <p:sldId id="2525" r:id="rId23"/>
    <p:sldId id="2526" r:id="rId24"/>
    <p:sldId id="2578" r:id="rId25"/>
    <p:sldId id="2581" r:id="rId26"/>
    <p:sldId id="2530" r:id="rId27"/>
    <p:sldId id="2591" r:id="rId28"/>
    <p:sldId id="2592" r:id="rId29"/>
    <p:sldId id="2593" r:id="rId30"/>
    <p:sldId id="2594" r:id="rId31"/>
    <p:sldId id="2584" r:id="rId32"/>
  </p:sldIdLst>
  <p:sldSz cx="9906000" cy="6858000" type="A4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  <a:srgbClr val="EE7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 483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0D-4852-BD8E-DF142A8DC4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0D-4852-BD8E-DF142A8DC4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0D-4852-BD8E-DF142A8DC4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0D-4852-BD8E-DF142A8DC481}"/>
              </c:ext>
            </c:extLst>
          </c:dPt>
          <c:cat>
            <c:strRef>
              <c:f>Feuil1!$A$2:$A$5</c:f>
              <c:strCache>
                <c:ptCount val="3"/>
                <c:pt idx="0">
                  <c:v>non plus du tout </c:v>
                </c:pt>
                <c:pt idx="1">
                  <c:v>en partie</c:v>
                </c:pt>
                <c:pt idx="2">
                  <c:v>oui tout à fait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</c:v>
                </c:pt>
                <c:pt idx="1">
                  <c:v>59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0D-4852-BD8E-DF142A8DC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92459115687462"/>
          <c:y val="0.92366172594929397"/>
          <c:w val="0.53153528164748642"/>
          <c:h val="5.903058305340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971078134463953E-2"/>
                      <c:h val="5.079807307706896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B90D-4020-B268-125D43ACAD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6CE7654-C4AE-4BED-9F9F-309FCD8CC6FE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355693519079345E-2"/>
                      <c:h val="5.079807307706896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90D-4020-B268-125D43ACAD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B8EBA9A-A5A7-400E-B4A1-15E2F4D41E57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48001211387036E-2"/>
                      <c:h val="5.079807307706896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0D-4020-B268-125D43ACA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président CPAS</c:v>
                </c:pt>
                <c:pt idx="1">
                  <c:v>échevin.es</c:v>
                </c:pt>
                <c:pt idx="2">
                  <c:v>Bourgmestre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D-4020-B268-125D43ACADC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en partie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51</a:t>
                    </a:r>
                    <a:r>
                      <a:rPr lang="en-US" baseline="0" dirty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788461538461528E-2"/>
                      <c:h val="5.079807307706896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B90D-4020-B268-125D43ACAD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DBDD6E-33EC-49B9-A1C6-BB40FD0F1333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865384615384612E-2"/>
                      <c:h val="5.079807307706896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90D-4020-B268-125D43ACAD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8C7E6F4-3771-4BCB-8A6A-89279619F8C3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711538461538458E-2"/>
                      <c:h val="5.079807307706896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90D-4020-B268-125D43ACA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président CPAS</c:v>
                </c:pt>
                <c:pt idx="1">
                  <c:v>échevin.es</c:v>
                </c:pt>
                <c:pt idx="2">
                  <c:v>Bourgmestre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51</c:v>
                </c:pt>
                <c:pt idx="1">
                  <c:v>58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0D-4020-B268-125D43ACADC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tout à fait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09856C-A962-4E9E-9EB9-C740A3D3E2D4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865384615384612E-2"/>
                      <c:h val="5.079807307706896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90D-4020-B268-125D43ACAD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61B0464-9D07-454E-8DBD-4956C99BBDE3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865384615384612E-2"/>
                      <c:h val="5.079807307706896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90D-4020-B268-125D43ACAD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3323040-1D4B-411E-910E-D5E6AD03A4DF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942307692307682E-2"/>
                      <c:h val="5.079807307706896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0D-4020-B268-125D43ACA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président CPAS</c:v>
                </c:pt>
                <c:pt idx="1">
                  <c:v>échevin.es</c:v>
                </c:pt>
                <c:pt idx="2">
                  <c:v>Bourgmestre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47</c:v>
                </c:pt>
                <c:pt idx="1">
                  <c:v>38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0D-4020-B268-125D43ACAD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048832"/>
        <c:axId val="140299808"/>
      </c:barChart>
      <c:catAx>
        <c:axId val="14504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299808"/>
        <c:crosses val="autoZero"/>
        <c:auto val="0"/>
        <c:lblAlgn val="ctr"/>
        <c:lblOffset val="100"/>
        <c:noMultiLvlLbl val="0"/>
      </c:catAx>
      <c:valAx>
        <c:axId val="140299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04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5532778715048"/>
          <c:y val="0.12667036473546148"/>
          <c:w val="0.78429239251821692"/>
          <c:h val="0.589925601300615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sans réponse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D04-4AFC-93F0-287B3D88BA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D04-4AFC-93F0-287B3D88BA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D04-4AFC-93F0-287B3D88BA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1">
                  <c:v>psdt.es CPAS</c:v>
                </c:pt>
                <c:pt idx="2">
                  <c:v>échevin.es</c:v>
                </c:pt>
                <c:pt idx="3">
                  <c:v>bourgmestres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1">
                  <c:v>19</c:v>
                </c:pt>
                <c:pt idx="2">
                  <c:v>19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04-4AFC-93F0-287B3D88BA7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ne se représentent pas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D04-4AFC-93F0-287B3D88BA74}"/>
                </c:ext>
              </c:extLst>
            </c:dLbl>
            <c:dLbl>
              <c:idx val="2"/>
              <c:layout>
                <c:manualLayout>
                  <c:x val="5.0490480185036032E-2"/>
                  <c:y val="1.7423335608427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D04-4AFC-93F0-287B3D88BA74}"/>
                </c:ext>
              </c:extLst>
            </c:dLbl>
            <c:dLbl>
              <c:idx val="3"/>
              <c:layout>
                <c:manualLayout>
                  <c:x val="6.585714806743840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D04-4AFC-93F0-287B3D88BA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1">
                  <c:v>psdt.es CPAS</c:v>
                </c:pt>
                <c:pt idx="2">
                  <c:v>échevin.es</c:v>
                </c:pt>
                <c:pt idx="3">
                  <c:v>bourgmestres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1">
                  <c:v>25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04-4AFC-93F0-287B3D88BA74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se représentent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D04-4AFC-93F0-287B3D88BA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D04-4AFC-93F0-287B3D88BA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708825698400081E-2"/>
                      <c:h val="5.079819208935516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CD04-4AFC-93F0-287B3D88BA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1">
                  <c:v>psdt.es CPAS</c:v>
                </c:pt>
                <c:pt idx="2">
                  <c:v>échevin.es</c:v>
                </c:pt>
                <c:pt idx="3">
                  <c:v>bourgmestres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1">
                  <c:v>56</c:v>
                </c:pt>
                <c:pt idx="2">
                  <c:v>60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04-4AFC-93F0-287B3D88BA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3"/>
        <c:axId val="430439344"/>
        <c:axId val="430439824"/>
      </c:barChart>
      <c:catAx>
        <c:axId val="43043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0439824"/>
        <c:crosses val="autoZero"/>
        <c:auto val="1"/>
        <c:lblAlgn val="ctr"/>
        <c:lblOffset val="100"/>
        <c:noMultiLvlLbl val="0"/>
      </c:catAx>
      <c:valAx>
        <c:axId val="43043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043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05248028826201"/>
          <c:y val="6.3483032716710255E-2"/>
          <c:w val="0.72392999929149082"/>
          <c:h val="0.618116612469031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sans avis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1417524468871144E-3"/>
                  <c:y val="-5.290191613647571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55-4460-B9C6-6F5FE3CAF6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E55-4460-B9C6-6F5FE3CAF6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E55-4460-B9C6-6F5FE3CAF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1">
                  <c:v>plus de 10 ans</c:v>
                </c:pt>
                <c:pt idx="2">
                  <c:v>5 à 10 ans</c:v>
                </c:pt>
                <c:pt idx="3">
                  <c:v>moins de 5 ans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1">
                  <c:v>26</c:v>
                </c:pt>
                <c:pt idx="2">
                  <c:v>17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55-4460-B9C6-6F5FE3CAF60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ne se représentent pas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1826030627840363"/>
                  <c:y val="5.7711847924281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E55-4460-B9C6-6F5FE3CAF606}"/>
                </c:ext>
              </c:extLst>
            </c:dLbl>
            <c:dLbl>
              <c:idx val="2"/>
              <c:layout>
                <c:manualLayout>
                  <c:x val="6.42719055860889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E55-4460-B9C6-6F5FE3CAF6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E55-4460-B9C6-6F5FE3CAF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1">
                  <c:v>plus de 10 ans</c:v>
                </c:pt>
                <c:pt idx="2">
                  <c:v>5 à 10 ans</c:v>
                </c:pt>
                <c:pt idx="3">
                  <c:v>moins de 5 ans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1">
                  <c:v>22</c:v>
                </c:pt>
                <c:pt idx="2">
                  <c:v>19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E55-4460-B9C6-6F5FE3CAF60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se représentent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E55-4460-B9C6-6F5FE3CAF6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E55-4460-B9C6-6F5FE3CAF6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E55-4460-B9C6-6F5FE3CAF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1">
                  <c:v>plus de 10 ans</c:v>
                </c:pt>
                <c:pt idx="2">
                  <c:v>5 à 10 ans</c:v>
                </c:pt>
                <c:pt idx="3">
                  <c:v>moins de 5 ans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1">
                  <c:v>59</c:v>
                </c:pt>
                <c:pt idx="2">
                  <c:v>64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E55-4460-B9C6-6F5FE3CAF6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55751296"/>
        <c:axId val="355751776"/>
      </c:barChart>
      <c:catAx>
        <c:axId val="35575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5751776"/>
        <c:crosses val="autoZero"/>
        <c:auto val="1"/>
        <c:lblAlgn val="ctr"/>
        <c:lblOffset val="100"/>
        <c:noMultiLvlLbl val="0"/>
      </c:catAx>
      <c:valAx>
        <c:axId val="35575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575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63E9A-7FF3-484B-BAA7-7BA8174FA822}" type="doc">
      <dgm:prSet loTypeId="urn:microsoft.com/office/officeart/2009/3/layout/PlusandMinus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3CDA8676-1EFE-4E4F-B1C1-3D4E27D65D45}">
      <dgm:prSet phldrT="[Texte]" custT="1"/>
      <dgm:spPr/>
      <dgm:t>
        <a:bodyPr/>
        <a:lstStyle/>
        <a:p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/>
            <a:t>Communication </a:t>
          </a:r>
          <a:r>
            <a:rPr lang="fr-FR" sz="1300" b="1" kern="1200" dirty="0"/>
            <a:t>locale facile et régulière </a:t>
          </a:r>
          <a:r>
            <a:rPr lang="fr-FR" sz="1300" kern="1200" dirty="0"/>
            <a:t>	</a:t>
          </a:r>
          <a:r>
            <a:rPr lang="fr-FR" sz="1300" b="1" kern="1200" dirty="0"/>
            <a:t>(77%)</a:t>
          </a:r>
        </a:p>
        <a:p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C</a:t>
          </a:r>
          <a:r>
            <a:rPr lang="fr-FR" sz="1300" kern="1200" dirty="0"/>
            <a:t>ommunication d’évènements locaux	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(77%)</a:t>
          </a:r>
        </a:p>
        <a:p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/>
            <a:t>Informations directes vers les citoyens 	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(49%)</a:t>
          </a:r>
        </a:p>
        <a:p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/>
            <a:t>Touche tous les strates de la population 	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(47%)</a:t>
          </a:r>
        </a:p>
        <a:p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/>
            <a:t>Communication pédagogique 		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(31%)</a:t>
          </a:r>
        </a:p>
        <a:p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b="0" kern="1200" dirty="0">
              <a:latin typeface="Calibri" panose="020F0502020204030204"/>
              <a:ea typeface="+mn-ea"/>
              <a:cs typeface="+mn-cs"/>
            </a:rPr>
            <a:t>Communication plus transparente             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(18 %)</a:t>
          </a:r>
        </a:p>
        <a:p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b="0" kern="1200" dirty="0">
              <a:latin typeface="Calibri" panose="020F0502020204030204"/>
              <a:ea typeface="+mn-ea"/>
              <a:cs typeface="+mn-cs"/>
            </a:rPr>
            <a:t>Permettent de fédérer, de mobiliser          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(11%)</a:t>
          </a:r>
        </a:p>
        <a:p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fr-FR" sz="1300" b="0" kern="1200" dirty="0">
              <a:latin typeface="Calibri" panose="020F0502020204030204"/>
              <a:ea typeface="+mn-ea"/>
              <a:cs typeface="+mn-cs"/>
            </a:rPr>
            <a:t>Lieux de débats ouverts                                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(11%)</a:t>
          </a:r>
        </a:p>
        <a:p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b="0" kern="1200" dirty="0">
              <a:latin typeface="Calibri" panose="020F0502020204030204"/>
              <a:ea typeface="+mn-ea"/>
              <a:cs typeface="+mn-cs"/>
            </a:rPr>
            <a:t>Permettent de créer une communauté</a:t>
          </a:r>
        </a:p>
        <a:p>
          <a:r>
            <a:rPr lang="fr-FR" sz="1300" b="0" kern="1200" dirty="0">
              <a:latin typeface="Calibri" panose="020F0502020204030204"/>
              <a:ea typeface="+mn-ea"/>
              <a:cs typeface="+mn-cs"/>
            </a:rPr>
            <a:t>   homogène de citoyens                                   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(5%)</a:t>
          </a:r>
        </a:p>
        <a:p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b="0" kern="1200" dirty="0">
              <a:latin typeface="Calibri" panose="020F0502020204030204"/>
              <a:ea typeface="+mn-ea"/>
              <a:cs typeface="+mn-cs"/>
            </a:rPr>
            <a:t>Aucun points positifs                                      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(5%)</a:t>
          </a:r>
        </a:p>
        <a:p>
          <a:endParaRPr lang="fr-FR" sz="1300" b="1" kern="1200" dirty="0">
            <a:latin typeface="Calibri" panose="020F0502020204030204"/>
            <a:ea typeface="+mn-ea"/>
            <a:cs typeface="+mn-cs"/>
          </a:endParaRPr>
        </a:p>
        <a:p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 </a:t>
          </a:r>
          <a:endParaRPr lang="fr-BE" sz="1300" b="1" kern="1200" dirty="0">
            <a:latin typeface="Calibri" panose="020F0502020204030204"/>
            <a:ea typeface="+mn-ea"/>
            <a:cs typeface="+mn-cs"/>
          </a:endParaRPr>
        </a:p>
      </dgm:t>
    </dgm:pt>
    <dgm:pt modelId="{B095A2BC-05AE-4145-80F9-85D9721DFF25}" type="parTrans" cxnId="{9716AB24-AC30-4BF4-B0DA-739942EDA9F7}">
      <dgm:prSet/>
      <dgm:spPr/>
      <dgm:t>
        <a:bodyPr/>
        <a:lstStyle/>
        <a:p>
          <a:endParaRPr lang="fr-BE"/>
        </a:p>
      </dgm:t>
    </dgm:pt>
    <dgm:pt modelId="{08E558BC-826F-4CB5-B123-60F54395D1B9}" type="sibTrans" cxnId="{9716AB24-AC30-4BF4-B0DA-739942EDA9F7}">
      <dgm:prSet/>
      <dgm:spPr/>
      <dgm:t>
        <a:bodyPr/>
        <a:lstStyle/>
        <a:p>
          <a:endParaRPr lang="fr-BE"/>
        </a:p>
      </dgm:t>
    </dgm:pt>
    <dgm:pt modelId="{309A0204-5B93-4D71-BB5E-9FFCAD9B2EB8}">
      <dgm:prSet phldrT="[Texte]" custT="1"/>
      <dgm:spPr/>
      <dgm:t>
        <a:bodyPr/>
        <a:lstStyle/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L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ieu à tout dire/</a:t>
          </a:r>
          <a:r>
            <a:rPr lang="fr-FR" sz="13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bashing collectif 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	  </a:t>
          </a:r>
          <a:r>
            <a:rPr lang="fr-FR" sz="13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(86%)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Propagation fausses nouvelles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  (fake news) 			                          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(84%)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Scènes d’injures, harcèlement, menaces 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(82%)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Considération </a:t>
          </a:r>
          <a:r>
            <a:rPr lang="fr-FR" sz="13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infondée comme 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3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   une source fiable 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		                           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(57%)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Dilution de l’information, 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  du débat politique de fond  		  </a:t>
          </a:r>
          <a:r>
            <a:rPr lang="fr-FR" sz="13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(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55%)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Court-circuite les lieux habituels 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  de débats                                                       (49%)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fr-FR" sz="13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impossible de communiquer 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3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   une information complète                         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(43%)</a:t>
          </a:r>
          <a:endParaRPr lang="fr-BE" sz="13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E9E7AB9D-1CF8-48E7-987D-CDDE5A35943E}" type="parTrans" cxnId="{215E52B7-9A83-4A07-AED2-CBF07383E5AA}">
      <dgm:prSet/>
      <dgm:spPr/>
      <dgm:t>
        <a:bodyPr/>
        <a:lstStyle/>
        <a:p>
          <a:endParaRPr lang="fr-BE"/>
        </a:p>
      </dgm:t>
    </dgm:pt>
    <dgm:pt modelId="{6B08E958-2479-4B43-9AB2-001242894240}" type="sibTrans" cxnId="{215E52B7-9A83-4A07-AED2-CBF07383E5AA}">
      <dgm:prSet/>
      <dgm:spPr/>
      <dgm:t>
        <a:bodyPr/>
        <a:lstStyle/>
        <a:p>
          <a:endParaRPr lang="fr-BE"/>
        </a:p>
      </dgm:t>
    </dgm:pt>
    <dgm:pt modelId="{C3A3F4B1-5C1F-4715-8313-767EDC8674F5}" type="pres">
      <dgm:prSet presAssocID="{7A263E9A-7FF3-484B-BAA7-7BA8174FA82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0423DE1-6E41-4F24-AC7F-E5DE3C6CC2F6}" type="pres">
      <dgm:prSet presAssocID="{7A263E9A-7FF3-484B-BAA7-7BA8174FA822}" presName="Background" presStyleLbl="bgImgPlace1" presStyleIdx="0" presStyleCnt="1" custScaleX="114943" custScaleY="95932" custLinFactNeighborX="-269" custLinFactNeighborY="31336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D2D11EF3-219B-443B-8EEB-7048B3BBA5B0}" type="pres">
      <dgm:prSet presAssocID="{7A263E9A-7FF3-484B-BAA7-7BA8174FA822}" presName="ParentText1" presStyleLbl="revTx" presStyleIdx="0" presStyleCnt="2" custScaleX="126096" custScaleY="56347" custLinFactNeighborX="-5629" custLinFactNeighborY="-6051">
        <dgm:presLayoutVars>
          <dgm:chMax val="0"/>
          <dgm:chPref val="0"/>
          <dgm:bulletEnabled val="1"/>
        </dgm:presLayoutVars>
      </dgm:prSet>
      <dgm:spPr/>
    </dgm:pt>
    <dgm:pt modelId="{77801905-B609-448F-BFE5-BCD672028C02}" type="pres">
      <dgm:prSet presAssocID="{7A263E9A-7FF3-484B-BAA7-7BA8174FA822}" presName="ParentText2" presStyleLbl="revTx" presStyleIdx="1" presStyleCnt="2" custScaleX="115096" custScaleY="58013" custLinFactNeighborX="8369" custLinFactNeighborY="-6884">
        <dgm:presLayoutVars>
          <dgm:chMax val="0"/>
          <dgm:chPref val="0"/>
          <dgm:bulletEnabled val="1"/>
        </dgm:presLayoutVars>
      </dgm:prSet>
      <dgm:spPr/>
    </dgm:pt>
    <dgm:pt modelId="{AD83EB5E-7A91-4938-BDA9-43E337C71CE6}" type="pres">
      <dgm:prSet presAssocID="{7A263E9A-7FF3-484B-BAA7-7BA8174FA822}" presName="Plus" presStyleLbl="alignNode1" presStyleIdx="0" presStyleCnt="2" custScaleX="64129" custScaleY="62617" custLinFactNeighborX="-15748" custLinFactNeighborY="29187"/>
      <dgm:spPr>
        <a:solidFill>
          <a:srgbClr val="92D050"/>
        </a:solidFill>
        <a:ln>
          <a:solidFill>
            <a:srgbClr val="00B050"/>
          </a:solidFill>
        </a:ln>
      </dgm:spPr>
    </dgm:pt>
    <dgm:pt modelId="{E32928B6-1ADA-4355-B42F-CC6C35E275AA}" type="pres">
      <dgm:prSet presAssocID="{7A263E9A-7FF3-484B-BAA7-7BA8174FA822}" presName="Minus" presStyleLbl="alignNode1" presStyleIdx="1" presStyleCnt="2" custScaleX="79782" custScaleY="77677" custLinFactNeighborX="25397" custLinFactNeighborY="84016"/>
      <dgm:spPr>
        <a:solidFill>
          <a:srgbClr val="FF0000"/>
        </a:solidFill>
      </dgm:spPr>
    </dgm:pt>
    <dgm:pt modelId="{C8B0CF3C-4205-46D6-A9E2-73D67E6397C9}" type="pres">
      <dgm:prSet presAssocID="{7A263E9A-7FF3-484B-BAA7-7BA8174FA822}" presName="Divider" presStyleLbl="parChTrans1D1" presStyleIdx="0" presStyleCnt="1" custScaleX="2000000" custScaleY="78740" custLinFactX="1141851" custLinFactNeighborX="1200000" custLinFactNeighborY="20717"/>
      <dgm:spPr/>
    </dgm:pt>
  </dgm:ptLst>
  <dgm:cxnLst>
    <dgm:cxn modelId="{22D2BE04-DE55-4CB3-ABA8-6DCA7A070730}" type="presOf" srcId="{3CDA8676-1EFE-4E4F-B1C1-3D4E27D65D45}" destId="{D2D11EF3-219B-443B-8EEB-7048B3BBA5B0}" srcOrd="0" destOrd="0" presId="urn:microsoft.com/office/officeart/2009/3/layout/PlusandMinus"/>
    <dgm:cxn modelId="{9716AB24-AC30-4BF4-B0DA-739942EDA9F7}" srcId="{7A263E9A-7FF3-484B-BAA7-7BA8174FA822}" destId="{3CDA8676-1EFE-4E4F-B1C1-3D4E27D65D45}" srcOrd="0" destOrd="0" parTransId="{B095A2BC-05AE-4145-80F9-85D9721DFF25}" sibTransId="{08E558BC-826F-4CB5-B123-60F54395D1B9}"/>
    <dgm:cxn modelId="{90251652-B813-40F3-A5B7-A4646EE9198A}" type="presOf" srcId="{309A0204-5B93-4D71-BB5E-9FFCAD9B2EB8}" destId="{77801905-B609-448F-BFE5-BCD672028C02}" srcOrd="0" destOrd="0" presId="urn:microsoft.com/office/officeart/2009/3/layout/PlusandMinus"/>
    <dgm:cxn modelId="{215E52B7-9A83-4A07-AED2-CBF07383E5AA}" srcId="{7A263E9A-7FF3-484B-BAA7-7BA8174FA822}" destId="{309A0204-5B93-4D71-BB5E-9FFCAD9B2EB8}" srcOrd="1" destOrd="0" parTransId="{E9E7AB9D-1CF8-48E7-987D-CDDE5A35943E}" sibTransId="{6B08E958-2479-4B43-9AB2-001242894240}"/>
    <dgm:cxn modelId="{D1137DE9-95E3-414B-A751-811F782AA36D}" type="presOf" srcId="{7A263E9A-7FF3-484B-BAA7-7BA8174FA822}" destId="{C3A3F4B1-5C1F-4715-8313-767EDC8674F5}" srcOrd="0" destOrd="0" presId="urn:microsoft.com/office/officeart/2009/3/layout/PlusandMinus"/>
    <dgm:cxn modelId="{40BBA6C7-A19B-4ED1-B779-D2280DA22C7A}" type="presParOf" srcId="{C3A3F4B1-5C1F-4715-8313-767EDC8674F5}" destId="{30423DE1-6E41-4F24-AC7F-E5DE3C6CC2F6}" srcOrd="0" destOrd="0" presId="urn:microsoft.com/office/officeart/2009/3/layout/PlusandMinus"/>
    <dgm:cxn modelId="{B5B2F678-B9AF-4F1A-8300-2B2FBF3E3F86}" type="presParOf" srcId="{C3A3F4B1-5C1F-4715-8313-767EDC8674F5}" destId="{D2D11EF3-219B-443B-8EEB-7048B3BBA5B0}" srcOrd="1" destOrd="0" presId="urn:microsoft.com/office/officeart/2009/3/layout/PlusandMinus"/>
    <dgm:cxn modelId="{8344A335-22AF-4299-8FC8-BDFE4281F8A6}" type="presParOf" srcId="{C3A3F4B1-5C1F-4715-8313-767EDC8674F5}" destId="{77801905-B609-448F-BFE5-BCD672028C02}" srcOrd="2" destOrd="0" presId="urn:microsoft.com/office/officeart/2009/3/layout/PlusandMinus"/>
    <dgm:cxn modelId="{E4841E24-5C11-4CB1-B1CF-881BA0CA92EF}" type="presParOf" srcId="{C3A3F4B1-5C1F-4715-8313-767EDC8674F5}" destId="{AD83EB5E-7A91-4938-BDA9-43E337C71CE6}" srcOrd="3" destOrd="0" presId="urn:microsoft.com/office/officeart/2009/3/layout/PlusandMinus"/>
    <dgm:cxn modelId="{37CEDD9D-27DA-402D-B827-E888A63CC632}" type="presParOf" srcId="{C3A3F4B1-5C1F-4715-8313-767EDC8674F5}" destId="{E32928B6-1ADA-4355-B42F-CC6C35E275AA}" srcOrd="4" destOrd="0" presId="urn:microsoft.com/office/officeart/2009/3/layout/PlusandMinus"/>
    <dgm:cxn modelId="{9E013D67-9945-499A-ABF3-F925C80D4B94}" type="presParOf" srcId="{C3A3F4B1-5C1F-4715-8313-767EDC8674F5}" destId="{C8B0CF3C-4205-46D6-A9E2-73D67E6397C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23DE1-6E41-4F24-AC7F-E5DE3C6CC2F6}">
      <dsp:nvSpPr>
        <dsp:cNvPr id="0" name=""/>
        <dsp:cNvSpPr/>
      </dsp:nvSpPr>
      <dsp:spPr>
        <a:xfrm>
          <a:off x="-15" y="1567733"/>
          <a:ext cx="7607461" cy="328124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D2D11EF3-219B-443B-8EEB-7048B3BBA5B0}">
      <dsp:nvSpPr>
        <dsp:cNvPr id="0" name=""/>
        <dsp:cNvSpPr/>
      </dsp:nvSpPr>
      <dsp:spPr>
        <a:xfrm>
          <a:off x="118256" y="1832086"/>
          <a:ext cx="3875436" cy="164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/>
            <a:t>Communication </a:t>
          </a:r>
          <a:r>
            <a:rPr lang="fr-FR" sz="1300" b="1" kern="1200" dirty="0"/>
            <a:t>locale facile et régulière </a:t>
          </a:r>
          <a:r>
            <a:rPr lang="fr-FR" sz="1300" kern="1200" dirty="0"/>
            <a:t>	</a:t>
          </a:r>
          <a:r>
            <a:rPr lang="fr-FR" sz="1300" b="1" kern="1200" dirty="0"/>
            <a:t>(77%)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C</a:t>
          </a:r>
          <a:r>
            <a:rPr lang="fr-FR" sz="1300" kern="1200" dirty="0"/>
            <a:t>ommunication d’évènements locaux	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(77%)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/>
            <a:t>Informations directes vers les citoyens 	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(49%)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/>
            <a:t>Touche tous les strates de la population 	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(47%)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/>
            <a:t>Communication pédagogique 		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(31%)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b="0" kern="1200" dirty="0">
              <a:latin typeface="Calibri" panose="020F0502020204030204"/>
              <a:ea typeface="+mn-ea"/>
              <a:cs typeface="+mn-cs"/>
            </a:rPr>
            <a:t>Communication plus transparente             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(18 %)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b="0" kern="1200" dirty="0">
              <a:latin typeface="Calibri" panose="020F0502020204030204"/>
              <a:ea typeface="+mn-ea"/>
              <a:cs typeface="+mn-cs"/>
            </a:rPr>
            <a:t>Permettent de fédérer, de mobiliser          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(11%)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fr-FR" sz="1300" b="0" kern="1200" dirty="0">
              <a:latin typeface="Calibri" panose="020F0502020204030204"/>
              <a:ea typeface="+mn-ea"/>
              <a:cs typeface="+mn-cs"/>
            </a:rPr>
            <a:t>Lieux de débats ouverts                                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(11%)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b="0" kern="1200" dirty="0">
              <a:latin typeface="Calibri" panose="020F0502020204030204"/>
              <a:ea typeface="+mn-ea"/>
              <a:cs typeface="+mn-cs"/>
            </a:rPr>
            <a:t>Permettent de créer une communauté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kern="1200" dirty="0">
              <a:latin typeface="Calibri" panose="020F0502020204030204"/>
              <a:ea typeface="+mn-ea"/>
              <a:cs typeface="+mn-cs"/>
            </a:rPr>
            <a:t>   homogène de citoyens                                   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(5%)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b="0" kern="1200" dirty="0">
              <a:latin typeface="Calibri" panose="020F0502020204030204"/>
              <a:ea typeface="+mn-ea"/>
              <a:cs typeface="+mn-cs"/>
            </a:rPr>
            <a:t>Aucun points positifs                                      </a:t>
          </a: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(5%)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b="1" kern="1200" dirty="0">
            <a:latin typeface="Calibri" panose="020F0502020204030204"/>
            <a:ea typeface="+mn-ea"/>
            <a:cs typeface="+mn-cs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latin typeface="Calibri" panose="020F0502020204030204"/>
              <a:ea typeface="+mn-ea"/>
              <a:cs typeface="+mn-cs"/>
            </a:rPr>
            <a:t> </a:t>
          </a:r>
          <a:endParaRPr lang="fr-BE" sz="1300" b="1" kern="1200" dirty="0">
            <a:latin typeface="Calibri" panose="020F0502020204030204"/>
            <a:ea typeface="+mn-ea"/>
            <a:cs typeface="+mn-cs"/>
          </a:endParaRPr>
        </a:p>
      </dsp:txBody>
      <dsp:txXfrm>
        <a:off x="118256" y="1832086"/>
        <a:ext cx="3875436" cy="1648766"/>
      </dsp:txXfrm>
    </dsp:sp>
    <dsp:sp modelId="{77801905-B609-448F-BFE5-BCD672028C02}">
      <dsp:nvSpPr>
        <dsp:cNvPr id="0" name=""/>
        <dsp:cNvSpPr/>
      </dsp:nvSpPr>
      <dsp:spPr>
        <a:xfrm>
          <a:off x="3859377" y="1783338"/>
          <a:ext cx="3537362" cy="1697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L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ieu à tout dire/</a:t>
          </a:r>
          <a:r>
            <a:rPr lang="fr-FR" sz="13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bashing collectif 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	  </a:t>
          </a:r>
          <a:r>
            <a:rPr lang="fr-FR" sz="13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(86%)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Propagation fausses nouvelles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  (fake news) 			                          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(84%)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Scènes d’injures, harcèlement, menaces 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(82%)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Considération </a:t>
          </a:r>
          <a:r>
            <a:rPr lang="fr-FR" sz="13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infondée comme 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   une source fiable 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		                           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(57%)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 </a:t>
          </a: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Dilution de l’information, 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  du débat politique de fond  		  </a:t>
          </a:r>
          <a:r>
            <a:rPr lang="fr-FR" sz="13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(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55%)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Court-circuite les lieux habituels 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  de débats                                                       (49%)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kern="1200" dirty="0">
              <a:solidFill>
                <a:schemeClr val="tx1"/>
              </a:solidFill>
              <a:latin typeface="+mn-lt"/>
              <a:ea typeface="+mn-ea"/>
              <a:cs typeface="+mn-cs"/>
              <a:sym typeface="Symbol" panose="05050102010706020507" pitchFamily="18" charset="2"/>
            </a:rPr>
            <a:t>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fr-FR" sz="13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impossible de communiquer </a:t>
          </a:r>
        </a:p>
        <a:p>
          <a:pPr marL="171450" lvl="0" indent="-1714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3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   une information complète                         </a:t>
          </a:r>
          <a:r>
            <a:rPr lang="fr-FR" sz="13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(43%)</a:t>
          </a:r>
          <a:endParaRPr lang="fr-BE" sz="13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3859377" y="1783338"/>
        <a:ext cx="3537362" cy="1697515"/>
      </dsp:txXfrm>
    </dsp:sp>
    <dsp:sp modelId="{AD83EB5E-7A91-4938-BDA9-43E337C71CE6}">
      <dsp:nvSpPr>
        <dsp:cNvPr id="0" name=""/>
        <dsp:cNvSpPr/>
      </dsp:nvSpPr>
      <dsp:spPr>
        <a:xfrm>
          <a:off x="0" y="905164"/>
          <a:ext cx="829356" cy="809802"/>
        </a:xfrm>
        <a:prstGeom prst="plus">
          <a:avLst>
            <a:gd name="adj" fmla="val 32810"/>
          </a:avLst>
        </a:prstGeom>
        <a:solidFill>
          <a:srgbClr val="92D050"/>
        </a:solidFill>
        <a:ln w="6350" cap="flat" cmpd="sng" algn="ctr">
          <a:solidFill>
            <a:srgbClr val="00B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928B6-1ADA-4355-B42F-CC6C35E275AA}">
      <dsp:nvSpPr>
        <dsp:cNvPr id="0" name=""/>
        <dsp:cNvSpPr/>
      </dsp:nvSpPr>
      <dsp:spPr>
        <a:xfrm>
          <a:off x="6632230" y="1148062"/>
          <a:ext cx="971097" cy="324006"/>
        </a:xfrm>
        <a:prstGeom prst="rect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B0CF3C-4205-46D6-A9E2-73D67E6397C9}">
      <dsp:nvSpPr>
        <dsp:cNvPr id="0" name=""/>
        <dsp:cNvSpPr/>
      </dsp:nvSpPr>
      <dsp:spPr>
        <a:xfrm>
          <a:off x="3814303" y="2252792"/>
          <a:ext cx="15214" cy="2200548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0.30116</cdr:x>
      <cdr:y>0.36136</cdr:y>
    </cdr:from>
    <cdr:to>
      <cdr:x>0.43962</cdr:x>
      <cdr:y>0.56906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923F6537-F64A-288B-13CE-722D90C11AE7}"/>
            </a:ext>
          </a:extLst>
        </cdr:cNvPr>
        <cdr:cNvSpPr txBox="1"/>
      </cdr:nvSpPr>
      <cdr:spPr>
        <a:xfrm xmlns:a="http://schemas.openxmlformats.org/drawingml/2006/main">
          <a:off x="1988845" y="15909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b="1" dirty="0">
              <a:solidFill>
                <a:schemeClr val="bg1"/>
              </a:solidFill>
            </a:rPr>
            <a:t>37 %</a:t>
          </a:r>
          <a:endParaRPr lang="fr-BE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0.53603</cdr:x>
      <cdr:y>0.56771</cdr:y>
    </cdr:from>
    <cdr:to>
      <cdr:x>0.6745</cdr:x>
      <cdr:y>0.7754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0F848F1F-4C7A-6836-8169-803A43647F0C}"/>
            </a:ext>
          </a:extLst>
        </cdr:cNvPr>
        <cdr:cNvSpPr txBox="1"/>
      </cdr:nvSpPr>
      <cdr:spPr>
        <a:xfrm xmlns:a="http://schemas.openxmlformats.org/drawingml/2006/main">
          <a:off x="3539971" y="24994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400" b="1" u="sng" dirty="0">
              <a:solidFill>
                <a:schemeClr val="bg1"/>
              </a:solidFill>
            </a:rPr>
            <a:t>59 %</a:t>
          </a:r>
          <a:endParaRPr lang="fr-BE" sz="2400" b="1" u="sng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0.48901</cdr:x>
      <cdr:y>0.11776</cdr:y>
    </cdr:from>
    <cdr:to>
      <cdr:x>0.609</cdr:x>
      <cdr:y>0.21491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0F848F1F-4C7A-6836-8169-803A43647F0C}"/>
            </a:ext>
          </a:extLst>
        </cdr:cNvPr>
        <cdr:cNvSpPr txBox="1"/>
      </cdr:nvSpPr>
      <cdr:spPr>
        <a:xfrm xmlns:a="http://schemas.openxmlformats.org/drawingml/2006/main">
          <a:off x="3229450" y="518474"/>
          <a:ext cx="792380" cy="427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>
              <a:solidFill>
                <a:schemeClr val="bg1"/>
              </a:solidFill>
            </a:rPr>
            <a:t>4 %</a:t>
          </a:r>
          <a:endParaRPr lang="fr-BE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0.72192</cdr:x>
      <cdr:y>0.91731</cdr:y>
    </cdr:from>
    <cdr:to>
      <cdr:x>0.78645</cdr:x>
      <cdr:y>0.97298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CC409CC6-5DC0-F819-ADDD-24AEDF429133}"/>
            </a:ext>
          </a:extLst>
        </cdr:cNvPr>
        <cdr:cNvSpPr/>
      </cdr:nvSpPr>
      <cdr:spPr>
        <a:xfrm xmlns:a="http://schemas.openxmlformats.org/drawingml/2006/main">
          <a:off x="4767555" y="4038602"/>
          <a:ext cx="426128" cy="2451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2D6923F-507A-503F-CB74-3626C04A23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9885AA-9C78-76EF-36A9-416343E05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DC806-6D0F-4A4E-BBFB-4F1E919FBC21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C1C59D-E87B-6FA3-E3DF-2E7B702F63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2140DB-3FC3-AC06-A632-3F6A597428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4AFDB-E4B5-4C13-910B-1312909FD1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786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index.php/esomar-membership-mark.html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847-B7EE-407A-97D2-20178B2D9BDD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CC42-CEB8-473A-8C08-38B3BFAC5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173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847-B7EE-407A-97D2-20178B2D9BDD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CC42-CEB8-473A-8C08-38B3BFAC5829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C9FB654-2D42-69D3-07D2-D573CED28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21" y="6424083"/>
            <a:ext cx="1447800" cy="2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8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847-B7EE-407A-97D2-20178B2D9BDD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CC42-CEB8-473A-8C08-38B3BFAC5829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F4FA956-5898-580E-EC46-8769DD82B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21" y="6424083"/>
            <a:ext cx="1447800" cy="2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4" y="6652569"/>
            <a:ext cx="116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BE" sz="9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fr-BE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296401" y="6652569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9463CE-8EBB-4008-B4AD-E81CCAF251DB}" type="slidenum">
              <a:rPr lang="fr-BE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BE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A8674C-5A12-EAB5-C19B-37E826AE5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66" y="6470591"/>
            <a:ext cx="1447800" cy="297394"/>
          </a:xfrm>
          <a:prstGeom prst="rect">
            <a:avLst/>
          </a:prstGeom>
        </p:spPr>
      </p:pic>
      <p:pic>
        <p:nvPicPr>
          <p:cNvPr id="3" name="Image 2" descr="UvcwGouvlogo">
            <a:extLst>
              <a:ext uri="{FF2B5EF4-FFF2-40B4-BE49-F238E27FC236}">
                <a16:creationId xmlns:a16="http://schemas.microsoft.com/office/drawing/2014/main" id="{2E381F53-EF98-7B9F-3714-738A8D1DB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11329" r="4668" b="21663"/>
          <a:stretch/>
        </p:blipFill>
        <p:spPr bwMode="auto">
          <a:xfrm>
            <a:off x="3744672" y="6444325"/>
            <a:ext cx="863094" cy="323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62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61"/>
          <p:cNvSpPr txBox="1">
            <a:spLocks noChangeArrowheads="1"/>
          </p:cNvSpPr>
          <p:nvPr userDrawn="1"/>
        </p:nvSpPr>
        <p:spPr bwMode="auto">
          <a:xfrm>
            <a:off x="0" y="6477000"/>
            <a:ext cx="4495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0" rIns="53995" bIns="0">
            <a:spAutoFit/>
          </a:bodyPr>
          <a:lstStyle/>
          <a:p>
            <a:pPr>
              <a:lnSpc>
                <a:spcPct val="85000"/>
              </a:lnSpc>
              <a:tabLst>
                <a:tab pos="1522413" algn="l"/>
                <a:tab pos="2857500" algn="l"/>
              </a:tabLst>
              <a:defRPr/>
            </a:pPr>
            <a:r>
              <a:rPr lang="en-GB" sz="800" b="1">
                <a:latin typeface="+mj-lt"/>
                <a:cs typeface="Tahoma" pitchFamily="34" charset="0"/>
              </a:rPr>
              <a:t>Dedicated</a:t>
            </a:r>
          </a:p>
          <a:p>
            <a:pPr>
              <a:lnSpc>
                <a:spcPct val="85000"/>
              </a:lnSpc>
              <a:tabLst>
                <a:tab pos="1522413" algn="l"/>
                <a:tab pos="2857500" algn="l"/>
              </a:tabLst>
              <a:defRPr/>
            </a:pPr>
            <a:r>
              <a:rPr lang="en-GB" sz="800">
                <a:latin typeface="+mj-lt"/>
                <a:cs typeface="Tahoma" pitchFamily="34" charset="0"/>
              </a:rPr>
              <a:t>Avenue Delleur 18	Tel: +32 2 344 00 88	www.dedicated.be</a:t>
            </a:r>
          </a:p>
          <a:p>
            <a:pPr>
              <a:lnSpc>
                <a:spcPct val="85000"/>
              </a:lnSpc>
              <a:tabLst>
                <a:tab pos="1522413" algn="l"/>
                <a:tab pos="2857500" algn="l"/>
              </a:tabLst>
              <a:defRPr/>
            </a:pPr>
            <a:r>
              <a:rPr lang="en-GB" sz="800">
                <a:latin typeface="+mj-lt"/>
                <a:cs typeface="Tahoma" pitchFamily="34" charset="0"/>
              </a:rPr>
              <a:t>B-1170 Brussels - Belgium	Fax: +32 2 343 92 22	info@dedicated.be</a:t>
            </a:r>
          </a:p>
        </p:txBody>
      </p:sp>
      <p:pic>
        <p:nvPicPr>
          <p:cNvPr id="7" name="Picture 6" descr="top_lef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242" y="6386514"/>
            <a:ext cx="5254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embership-Mark_availableFeb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 l="7559" r="7559" b="28065"/>
          <a:stretch>
            <a:fillRect/>
          </a:stretch>
        </p:blipFill>
        <p:spPr bwMode="auto">
          <a:xfrm>
            <a:off x="6905680" y="6342063"/>
            <a:ext cx="5254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3" y="578992"/>
            <a:ext cx="2633949" cy="9374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67C9D3E-B39A-40E1-BA3B-B7D47FF2B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1" b="44037"/>
          <a:stretch/>
        </p:blipFill>
        <p:spPr>
          <a:xfrm>
            <a:off x="0" y="4189228"/>
            <a:ext cx="9906000" cy="20591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898BE2-DD0D-46A2-824A-10595303FD2B}"/>
              </a:ext>
            </a:extLst>
          </p:cNvPr>
          <p:cNvSpPr/>
          <p:nvPr userDrawn="1"/>
        </p:nvSpPr>
        <p:spPr>
          <a:xfrm>
            <a:off x="5004000" y="1265275"/>
            <a:ext cx="3924000" cy="255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0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C032B65-0666-4701-AAC4-D47D191D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000" y="1498688"/>
            <a:ext cx="3456000" cy="2088000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20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 userDrawn="1"/>
        </p:nvSpPr>
        <p:spPr bwMode="auto">
          <a:xfrm>
            <a:off x="2639290" y="126124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>
                <a:solidFill>
                  <a:schemeClr val="tx1"/>
                </a:solidFill>
              </a:rPr>
              <a:t>Table des matières</a:t>
            </a:r>
            <a:r>
              <a:rPr lang="fr-FR" sz="20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" name="Picture 1" descr="H:\Documents internes\logo-photos\Logos NEW Dedicated\Dedicated.jpg"/>
          <p:cNvPicPr>
            <a:picLocks noChangeAspect="1" noChangeArrowheads="1"/>
          </p:cNvPicPr>
          <p:nvPr userDrawn="1"/>
        </p:nvPicPr>
        <p:blipFill>
          <a:blip r:embed="rId2" cstate="print"/>
          <a:srcRect l="7681" t="11029"/>
          <a:stretch>
            <a:fillRect/>
          </a:stretch>
        </p:blipFill>
        <p:spPr bwMode="auto">
          <a:xfrm>
            <a:off x="145107" y="84445"/>
            <a:ext cx="1348732" cy="57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 userDrawn="1"/>
        </p:nvSpPr>
        <p:spPr>
          <a:xfrm>
            <a:off x="9296400" y="6652569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9463CE-8EBB-4008-B4AD-E81CCAF251DB}" type="slidenum">
              <a:rPr lang="fr-BE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BE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6652569"/>
            <a:ext cx="116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Dedicated 2023 </a:t>
            </a:r>
          </a:p>
        </p:txBody>
      </p:sp>
    </p:spTree>
    <p:extLst>
      <p:ext uri="{BB962C8B-B14F-4D97-AF65-F5344CB8AC3E}">
        <p14:creationId xmlns:p14="http://schemas.microsoft.com/office/powerpoint/2010/main" val="27442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H:\Documents internes\logo-photos\Logos NEW Dedicated\Dedicated.jpg"/>
          <p:cNvPicPr>
            <a:picLocks noChangeAspect="1" noChangeArrowheads="1"/>
          </p:cNvPicPr>
          <p:nvPr userDrawn="1"/>
        </p:nvPicPr>
        <p:blipFill>
          <a:blip r:embed="rId2" cstate="print"/>
          <a:srcRect l="7681" t="11029"/>
          <a:stretch>
            <a:fillRect/>
          </a:stretch>
        </p:blipFill>
        <p:spPr bwMode="auto">
          <a:xfrm>
            <a:off x="28613" y="20108"/>
            <a:ext cx="1023293" cy="4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Une image contenant chien, regardant, mammifère, fermer&#10;&#10;Description générée automatiquement">
            <a:extLst>
              <a:ext uri="{FF2B5EF4-FFF2-40B4-BE49-F238E27FC236}">
                <a16:creationId xmlns:a16="http://schemas.microsoft.com/office/drawing/2014/main" id="{29490F77-CA5A-4960-ABFA-2742BA162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/>
          <a:stretch/>
        </p:blipFill>
        <p:spPr>
          <a:xfrm>
            <a:off x="587229" y="0"/>
            <a:ext cx="9318772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1AC00C-CF5E-492E-A0C4-FDD93AEFCBF4}"/>
              </a:ext>
            </a:extLst>
          </p:cNvPr>
          <p:cNvSpPr/>
          <p:nvPr userDrawn="1"/>
        </p:nvSpPr>
        <p:spPr>
          <a:xfrm>
            <a:off x="0" y="-20110"/>
            <a:ext cx="9906000" cy="687811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168102" y="5401717"/>
            <a:ext cx="3098800" cy="39600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Présentation de l’étude</a:t>
            </a:r>
            <a:endParaRPr lang="fr-BE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296400" y="6652569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9463CE-8EBB-4008-B4AD-E81CCAF251DB}" type="slidenum">
              <a:rPr lang="fr-BE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BE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6652569"/>
            <a:ext cx="116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Dedicated 2023</a:t>
            </a:r>
          </a:p>
        </p:txBody>
      </p:sp>
    </p:spTree>
    <p:extLst>
      <p:ext uri="{BB962C8B-B14F-4D97-AF65-F5344CB8AC3E}">
        <p14:creationId xmlns:p14="http://schemas.microsoft.com/office/powerpoint/2010/main" val="168321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5789055"/>
            <a:ext cx="9906000" cy="43855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206904" y="5800729"/>
            <a:ext cx="9252000" cy="396000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</a:t>
            </a:r>
            <a:endParaRPr lang="fr-BE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296400" y="6652569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9463CE-8EBB-4008-B4AD-E81CCAF251DB}" type="slidenum">
              <a:rPr lang="fr-BE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BE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6652569"/>
            <a:ext cx="116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Dedicated 2023</a:t>
            </a:r>
          </a:p>
        </p:txBody>
      </p:sp>
    </p:spTree>
    <p:extLst>
      <p:ext uri="{BB962C8B-B14F-4D97-AF65-F5344CB8AC3E}">
        <p14:creationId xmlns:p14="http://schemas.microsoft.com/office/powerpoint/2010/main" val="818993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0" y="6652569"/>
            <a:ext cx="116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Dedicated 2023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296400" y="6652569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9463CE-8EBB-4008-B4AD-E81CCAF251DB}" type="slidenum">
              <a:rPr lang="fr-BE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BE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H:\Documents internes\logo-photos\Logos NEW Dedicated\Dedicated.jpg">
            <a:extLst>
              <a:ext uri="{FF2B5EF4-FFF2-40B4-BE49-F238E27FC236}">
                <a16:creationId xmlns:a16="http://schemas.microsoft.com/office/drawing/2014/main" id="{1C7DE088-A55B-1606-4B96-68BFE8BA39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7681" t="11029"/>
          <a:stretch>
            <a:fillRect/>
          </a:stretch>
        </p:blipFill>
        <p:spPr bwMode="auto">
          <a:xfrm>
            <a:off x="145107" y="84445"/>
            <a:ext cx="1348732" cy="57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910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hien, mammifère, regardant, fermer&#10;&#10;Description générée automatiquement">
            <a:extLst>
              <a:ext uri="{FF2B5EF4-FFF2-40B4-BE49-F238E27FC236}">
                <a16:creationId xmlns:a16="http://schemas.microsoft.com/office/drawing/2014/main" id="{A8502F89-F546-4C8D-8B2B-96392B7E5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604000"/>
          </a:xfrm>
          <a:prstGeom prst="rect">
            <a:avLst/>
          </a:prstGeom>
        </p:spPr>
      </p:pic>
      <p:pic>
        <p:nvPicPr>
          <p:cNvPr id="10" name="Picture 1" descr="H:\Documents internes\logo-photos\Logos NEW Dedicated\Dedicated.jpg"/>
          <p:cNvPicPr>
            <a:picLocks noChangeAspect="1" noChangeArrowheads="1"/>
          </p:cNvPicPr>
          <p:nvPr userDrawn="1"/>
        </p:nvPicPr>
        <p:blipFill>
          <a:blip r:embed="rId3" cstate="print"/>
          <a:srcRect l="7681" t="11029"/>
          <a:stretch>
            <a:fillRect/>
          </a:stretch>
        </p:blipFill>
        <p:spPr bwMode="auto">
          <a:xfrm>
            <a:off x="28613" y="20108"/>
            <a:ext cx="1023293" cy="4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1AC00C-CF5E-492E-A0C4-FDD93AEFCBF4}"/>
              </a:ext>
            </a:extLst>
          </p:cNvPr>
          <p:cNvSpPr/>
          <p:nvPr userDrawn="1"/>
        </p:nvSpPr>
        <p:spPr>
          <a:xfrm>
            <a:off x="0" y="-2"/>
            <a:ext cx="9906000" cy="6858002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296400" y="6652569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9463CE-8EBB-4008-B4AD-E81CCAF251DB}" type="slidenum">
              <a:rPr lang="fr-BE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BE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6652569"/>
            <a:ext cx="116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Dedicated 2023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3CE7FF59-3D0C-4414-98CD-B724EE0595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02" y="5401717"/>
            <a:ext cx="2716414" cy="39600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Principaux résultats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0844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printemps&#10;&#10;Description générée automatiquement">
            <a:extLst>
              <a:ext uri="{FF2B5EF4-FFF2-40B4-BE49-F238E27FC236}">
                <a16:creationId xmlns:a16="http://schemas.microsoft.com/office/drawing/2014/main" id="{7709D114-00AA-4612-B164-D65F2CB6A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2" r="12116"/>
          <a:stretch/>
        </p:blipFill>
        <p:spPr>
          <a:xfrm>
            <a:off x="-28613" y="20108"/>
            <a:ext cx="9934614" cy="6817783"/>
          </a:xfrm>
          <a:prstGeom prst="rect">
            <a:avLst/>
          </a:prstGeom>
        </p:spPr>
      </p:pic>
      <p:pic>
        <p:nvPicPr>
          <p:cNvPr id="10" name="Picture 1" descr="H:\Documents internes\logo-photos\Logos NEW Dedicated\Dedicated.jpg"/>
          <p:cNvPicPr>
            <a:picLocks noChangeAspect="1" noChangeArrowheads="1"/>
          </p:cNvPicPr>
          <p:nvPr userDrawn="1"/>
        </p:nvPicPr>
        <p:blipFill>
          <a:blip r:embed="rId3" cstate="print"/>
          <a:srcRect l="7681" t="11029"/>
          <a:stretch>
            <a:fillRect/>
          </a:stretch>
        </p:blipFill>
        <p:spPr bwMode="auto">
          <a:xfrm>
            <a:off x="28613" y="20108"/>
            <a:ext cx="1023293" cy="4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1AC00C-CF5E-492E-A0C4-FDD93AEFCBF4}"/>
              </a:ext>
            </a:extLst>
          </p:cNvPr>
          <p:cNvSpPr/>
          <p:nvPr userDrawn="1"/>
        </p:nvSpPr>
        <p:spPr>
          <a:xfrm>
            <a:off x="0" y="-2"/>
            <a:ext cx="9906000" cy="6858002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168102" y="5401717"/>
            <a:ext cx="2000596" cy="39600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Synthèse</a:t>
            </a:r>
            <a:endParaRPr lang="fr-BE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296400" y="6652569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9463CE-8EBB-4008-B4AD-E81CCAF251DB}" type="slidenum">
              <a:rPr lang="fr-BE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BE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6652569"/>
            <a:ext cx="116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Dedicated 2023</a:t>
            </a:r>
          </a:p>
        </p:txBody>
      </p:sp>
    </p:spTree>
    <p:extLst>
      <p:ext uri="{BB962C8B-B14F-4D97-AF65-F5344CB8AC3E}">
        <p14:creationId xmlns:p14="http://schemas.microsoft.com/office/powerpoint/2010/main" val="283898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847-B7EE-407A-97D2-20178B2D9BDD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CC42-CEB8-473A-8C08-38B3BFAC5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863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847-B7EE-407A-97D2-20178B2D9BDD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CC42-CEB8-473A-8C08-38B3BFAC5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027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847-B7EE-407A-97D2-20178B2D9BDD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CC42-CEB8-473A-8C08-38B3BFAC5829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8431E8-B383-0567-FBEE-BA670B1D9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0" y="6449656"/>
            <a:ext cx="1447800" cy="2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2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847-B7EE-407A-97D2-20178B2D9BDD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CC42-CEB8-473A-8C08-38B3BFAC5829}" type="slidenum">
              <a:rPr lang="fr-BE" smtClean="0"/>
              <a:t>‹N°›</a:t>
            </a:fld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C85F7C-A26A-D529-3C8B-1A36AC20A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13" y="6468317"/>
            <a:ext cx="1447800" cy="2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847-B7EE-407A-97D2-20178B2D9BDD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CC42-CEB8-473A-8C08-38B3BFAC5829}" type="slidenum">
              <a:rPr lang="fr-BE" smtClean="0"/>
              <a:t>‹N°›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55C37F-B3C2-7EF9-8B0C-04B650B5E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21" y="6446180"/>
            <a:ext cx="1447800" cy="2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4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847-B7EE-407A-97D2-20178B2D9BDD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CC42-CEB8-473A-8C08-38B3BFAC5829}" type="slidenum">
              <a:rPr lang="fr-BE" smtClean="0"/>
              <a:t>‹N°›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D58228-A6F3-63CC-41B3-1C31E01F4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21" y="6424083"/>
            <a:ext cx="1447800" cy="2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847-B7EE-407A-97D2-20178B2D9BDD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CC42-CEB8-473A-8C08-38B3BFAC5829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1B09CA-3348-BBF8-A976-C288571BF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21" y="6424083"/>
            <a:ext cx="1447800" cy="2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6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847-B7EE-407A-97D2-20178B2D9BDD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CC42-CEB8-473A-8C08-38B3BFAC5829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776B92-48A2-0776-771B-2F4374839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21" y="6424083"/>
            <a:ext cx="1447800" cy="2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6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3847-B7EE-407A-97D2-20178B2D9BDD}" type="datetimeFigureOut">
              <a:rPr lang="fr-BE" smtClean="0"/>
              <a:t>28-05-23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ECC42-CEB8-473A-8C08-38B3BFAC5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13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50" y="6356352"/>
            <a:ext cx="654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DB427-7B32-4E0E-B74A-4BB92644B1D9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 descr="UvcwGouvlogo">
            <a:extLst>
              <a:ext uri="{FF2B5EF4-FFF2-40B4-BE49-F238E27FC236}">
                <a16:creationId xmlns:a16="http://schemas.microsoft.com/office/drawing/2014/main" id="{9A742DC3-164B-36C7-F189-152F71F43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8410" r="8071" b="21161"/>
          <a:stretch/>
        </p:blipFill>
        <p:spPr bwMode="auto">
          <a:xfrm>
            <a:off x="8405674" y="0"/>
            <a:ext cx="1500326" cy="594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18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162A19BF-C420-239A-5E0B-15CA5925F41F}"/>
              </a:ext>
            </a:extLst>
          </p:cNvPr>
          <p:cNvSpPr txBox="1"/>
          <p:nvPr/>
        </p:nvSpPr>
        <p:spPr>
          <a:xfrm>
            <a:off x="3231013" y="4949415"/>
            <a:ext cx="2201764" cy="1390473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endParaRPr lang="fr-BE" sz="1401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BF6C722-EC98-BF7E-41BB-8807B74FCE3A}"/>
              </a:ext>
            </a:extLst>
          </p:cNvPr>
          <p:cNvSpPr txBox="1"/>
          <p:nvPr/>
        </p:nvSpPr>
        <p:spPr>
          <a:xfrm>
            <a:off x="3225780" y="3239741"/>
            <a:ext cx="2011948" cy="1512000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endParaRPr lang="fr-BE" sz="1401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060421-D258-0C86-D4FA-89C96A6757A7}"/>
              </a:ext>
            </a:extLst>
          </p:cNvPr>
          <p:cNvSpPr txBox="1"/>
          <p:nvPr/>
        </p:nvSpPr>
        <p:spPr>
          <a:xfrm>
            <a:off x="3360747" y="276241"/>
            <a:ext cx="584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2400" dirty="0">
                <a:solidFill>
                  <a:srgbClr val="A5A5A5">
                    <a:lumMod val="50000"/>
                  </a:srgbClr>
                </a:solidFill>
                <a:latin typeface="Amasis MT Pro Black" panose="02040A04050005020304" pitchFamily="18" charset="0"/>
              </a:rPr>
              <a:t>Description de l’échantillon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332AC67-053E-084C-3571-B94D0F77F98C}"/>
              </a:ext>
            </a:extLst>
          </p:cNvPr>
          <p:cNvSpPr/>
          <p:nvPr/>
        </p:nvSpPr>
        <p:spPr>
          <a:xfrm>
            <a:off x="266112" y="63134"/>
            <a:ext cx="2013625" cy="1974715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BE" sz="1801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8DAF44-14BB-A87E-3752-C421F975C140}"/>
              </a:ext>
            </a:extLst>
          </p:cNvPr>
          <p:cNvSpPr txBox="1"/>
          <p:nvPr/>
        </p:nvSpPr>
        <p:spPr>
          <a:xfrm>
            <a:off x="428238" y="1050491"/>
            <a:ext cx="1851499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1801" dirty="0">
                <a:solidFill>
                  <a:srgbClr val="5F5F5F"/>
                </a:solidFill>
                <a:latin typeface="Amasis MT Pro Black" panose="02040A04050005020304" pitchFamily="18" charset="0"/>
              </a:rPr>
              <a:t>483 réponses</a:t>
            </a:r>
            <a:endParaRPr lang="fr-BE" sz="2800" dirty="0">
              <a:solidFill>
                <a:srgbClr val="5F5F5F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B4EDF30-321E-A913-3076-5BB0DF0BF6B2}"/>
              </a:ext>
            </a:extLst>
          </p:cNvPr>
          <p:cNvSpPr txBox="1"/>
          <p:nvPr/>
        </p:nvSpPr>
        <p:spPr>
          <a:xfrm>
            <a:off x="3735424" y="865762"/>
            <a:ext cx="5622591" cy="369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9D5E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1801" dirty="0">
                <a:solidFill>
                  <a:prstClr val="black"/>
                </a:solidFill>
                <a:latin typeface="Corbel" panose="020B0503020204020204"/>
              </a:rPr>
              <a:t>Terrain réalisé du 8 février au 27 mars 2023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2C8C94C-9A4B-3BC8-AFAE-25E912DFB535}"/>
              </a:ext>
            </a:extLst>
          </p:cNvPr>
          <p:cNvSpPr txBox="1"/>
          <p:nvPr/>
        </p:nvSpPr>
        <p:spPr>
          <a:xfrm>
            <a:off x="3499086" y="1394129"/>
            <a:ext cx="562259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1401" dirty="0">
                <a:solidFill>
                  <a:prstClr val="black"/>
                </a:solidFill>
                <a:latin typeface="Corbel" panose="020B0503020204020204"/>
              </a:rPr>
              <a:t>4 Champs de classification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55A842-644B-A781-CF84-C926569CE7F4}"/>
              </a:ext>
            </a:extLst>
          </p:cNvPr>
          <p:cNvSpPr/>
          <p:nvPr/>
        </p:nvSpPr>
        <p:spPr>
          <a:xfrm>
            <a:off x="7080173" y="2325990"/>
            <a:ext cx="2013625" cy="1877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BE" sz="1801">
              <a:solidFill>
                <a:prstClr val="black"/>
              </a:solidFill>
              <a:latin typeface="Corbel" panose="020B0503020204020204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9AEEF290-0A3E-4B19-DBF6-A763AE958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04" y="1840570"/>
            <a:ext cx="1076111" cy="64566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964A3927-D43C-A3C7-7CC6-E4DEEFF5701C}"/>
              </a:ext>
            </a:extLst>
          </p:cNvPr>
          <p:cNvSpPr txBox="1"/>
          <p:nvPr/>
        </p:nvSpPr>
        <p:spPr>
          <a:xfrm>
            <a:off x="5327928" y="2431442"/>
            <a:ext cx="1551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1600" dirty="0">
                <a:latin typeface="Amasis MT Pro Black" panose="02040A04050005020304" pitchFamily="18" charset="0"/>
              </a:rPr>
              <a:t>Sexe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3995607-400B-E102-B6FA-90F584744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27" y="2118702"/>
            <a:ext cx="539714" cy="539714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55C7EED-A7CC-A02E-AF2D-70838F0BCC62}"/>
              </a:ext>
            </a:extLst>
          </p:cNvPr>
          <p:cNvSpPr txBox="1"/>
          <p:nvPr/>
        </p:nvSpPr>
        <p:spPr>
          <a:xfrm>
            <a:off x="3332096" y="2642703"/>
            <a:ext cx="195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1600" dirty="0">
                <a:latin typeface="Amasis MT Pro Black" panose="02040A04050005020304" pitchFamily="18" charset="0"/>
              </a:rPr>
              <a:t>Ancienneté politique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B1A6613-BC64-DD3C-7DD1-950022141A3D}"/>
              </a:ext>
            </a:extLst>
          </p:cNvPr>
          <p:cNvSpPr txBox="1"/>
          <p:nvPr/>
        </p:nvSpPr>
        <p:spPr>
          <a:xfrm>
            <a:off x="6214440" y="4122727"/>
            <a:ext cx="1551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1600" dirty="0">
                <a:latin typeface="Amasis MT Pro Black" panose="02040A04050005020304" pitchFamily="18" charset="0"/>
              </a:rPr>
              <a:t>Province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6618ECE-1140-28D9-4280-0BB36D4BE143}"/>
              </a:ext>
            </a:extLst>
          </p:cNvPr>
          <p:cNvSpPr txBox="1"/>
          <p:nvPr/>
        </p:nvSpPr>
        <p:spPr>
          <a:xfrm>
            <a:off x="5432777" y="6113130"/>
            <a:ext cx="167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1600" dirty="0">
                <a:latin typeface="Amasis MT Pro Black" panose="02040A04050005020304" pitchFamily="18" charset="0"/>
              </a:rPr>
              <a:t>Mandat</a:t>
            </a:r>
          </a:p>
        </p:txBody>
      </p:sp>
      <p:pic>
        <p:nvPicPr>
          <p:cNvPr id="8" name="Graphique 7" descr="Internet contour">
            <a:extLst>
              <a:ext uri="{FF2B5EF4-FFF2-40B4-BE49-F238E27FC236}">
                <a16:creationId xmlns:a16="http://schemas.microsoft.com/office/drawing/2014/main" id="{45E5B33A-F3BB-D027-BF34-4F6CB28B3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537" y="205189"/>
            <a:ext cx="914400" cy="914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4AACDC8-91B7-F04F-A010-5515DE7FA1D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8" y="3367472"/>
            <a:ext cx="881673" cy="881673"/>
          </a:xfrm>
          <a:prstGeom prst="rect">
            <a:avLst/>
          </a:prstGeom>
        </p:spPr>
      </p:pic>
      <p:pic>
        <p:nvPicPr>
          <p:cNvPr id="6" name="Graphique 5" descr="Épingle avec un remplissage uni">
            <a:extLst>
              <a:ext uri="{FF2B5EF4-FFF2-40B4-BE49-F238E27FC236}">
                <a16:creationId xmlns:a16="http://schemas.microsoft.com/office/drawing/2014/main" id="{E05C309D-FA00-BB17-994A-BDA499CCA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8344" y="3328743"/>
            <a:ext cx="484738" cy="484738"/>
          </a:xfrm>
          <a:prstGeom prst="rect">
            <a:avLst/>
          </a:prstGeom>
        </p:spPr>
      </p:pic>
      <p:graphicFrame>
        <p:nvGraphicFramePr>
          <p:cNvPr id="23" name="Tableau 23">
            <a:extLst>
              <a:ext uri="{FF2B5EF4-FFF2-40B4-BE49-F238E27FC236}">
                <a16:creationId xmlns:a16="http://schemas.microsoft.com/office/drawing/2014/main" id="{9564A91E-83E3-D255-2DBE-C365215A9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10713"/>
              </p:ext>
            </p:extLst>
          </p:nvPr>
        </p:nvGraphicFramePr>
        <p:xfrm>
          <a:off x="3262861" y="3236039"/>
          <a:ext cx="1885227" cy="12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214">
                  <a:extLst>
                    <a:ext uri="{9D8B030D-6E8A-4147-A177-3AD203B41FA5}">
                      <a16:colId xmlns:a16="http://schemas.microsoft.com/office/drawing/2014/main" val="3011505985"/>
                    </a:ext>
                  </a:extLst>
                </a:gridCol>
                <a:gridCol w="263950">
                  <a:extLst>
                    <a:ext uri="{9D8B030D-6E8A-4147-A177-3AD203B41FA5}">
                      <a16:colId xmlns:a16="http://schemas.microsoft.com/office/drawing/2014/main" val="729651338"/>
                    </a:ext>
                  </a:extLst>
                </a:gridCol>
                <a:gridCol w="621063">
                  <a:extLst>
                    <a:ext uri="{9D8B030D-6E8A-4147-A177-3AD203B41FA5}">
                      <a16:colId xmlns:a16="http://schemas.microsoft.com/office/drawing/2014/main" val="3175064302"/>
                    </a:ext>
                  </a:extLst>
                </a:gridCol>
              </a:tblGrid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&lt;5 ans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802961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5 à 10 ans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23%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49614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&gt;10 ans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912383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NSP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078046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11A95DEB-B450-3A93-7BDE-A14561D6BB0C}"/>
              </a:ext>
            </a:extLst>
          </p:cNvPr>
          <p:cNvSpPr txBox="1"/>
          <p:nvPr/>
        </p:nvSpPr>
        <p:spPr>
          <a:xfrm>
            <a:off x="6783379" y="1765359"/>
            <a:ext cx="2011948" cy="972000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endParaRPr lang="fr-BE" sz="1401" dirty="0">
              <a:solidFill>
                <a:prstClr val="black"/>
              </a:solidFill>
              <a:latin typeface="Corbel" panose="020B0503020204020204"/>
            </a:endParaRPr>
          </a:p>
        </p:txBody>
      </p:sp>
      <p:graphicFrame>
        <p:nvGraphicFramePr>
          <p:cNvPr id="25" name="Tableau 23">
            <a:extLst>
              <a:ext uri="{FF2B5EF4-FFF2-40B4-BE49-F238E27FC236}">
                <a16:creationId xmlns:a16="http://schemas.microsoft.com/office/drawing/2014/main" id="{41F2FECD-B40C-3D11-456A-BDCDC11FB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828406"/>
              </p:ext>
            </p:extLst>
          </p:nvPr>
        </p:nvGraphicFramePr>
        <p:xfrm>
          <a:off x="6931775" y="1936172"/>
          <a:ext cx="1694149" cy="63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937">
                  <a:extLst>
                    <a:ext uri="{9D8B030D-6E8A-4147-A177-3AD203B41FA5}">
                      <a16:colId xmlns:a16="http://schemas.microsoft.com/office/drawing/2014/main" val="3011505985"/>
                    </a:ext>
                  </a:extLst>
                </a:gridCol>
                <a:gridCol w="307970">
                  <a:extLst>
                    <a:ext uri="{9D8B030D-6E8A-4147-A177-3AD203B41FA5}">
                      <a16:colId xmlns:a16="http://schemas.microsoft.com/office/drawing/2014/main" val="729651338"/>
                    </a:ext>
                  </a:extLst>
                </a:gridCol>
                <a:gridCol w="590242">
                  <a:extLst>
                    <a:ext uri="{9D8B030D-6E8A-4147-A177-3AD203B41FA5}">
                      <a16:colId xmlns:a16="http://schemas.microsoft.com/office/drawing/2014/main" val="3175064302"/>
                    </a:ext>
                  </a:extLst>
                </a:gridCol>
              </a:tblGrid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Homme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62%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802961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Femme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49614"/>
                  </a:ext>
                </a:extLst>
              </a:tr>
            </a:tbl>
          </a:graphicData>
        </a:graphic>
      </p:graphicFrame>
      <p:sp>
        <p:nvSpPr>
          <p:cNvPr id="28" name="ZoneTexte 27">
            <a:extLst>
              <a:ext uri="{FF2B5EF4-FFF2-40B4-BE49-F238E27FC236}">
                <a16:creationId xmlns:a16="http://schemas.microsoft.com/office/drawing/2014/main" id="{C5B1F804-7DA2-B729-C79C-99C0682666E4}"/>
              </a:ext>
            </a:extLst>
          </p:cNvPr>
          <p:cNvSpPr txBox="1"/>
          <p:nvPr/>
        </p:nvSpPr>
        <p:spPr>
          <a:xfrm>
            <a:off x="7516606" y="3183309"/>
            <a:ext cx="2287269" cy="1728000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endParaRPr lang="fr-BE" sz="1401" dirty="0">
              <a:solidFill>
                <a:prstClr val="black"/>
              </a:solidFill>
              <a:latin typeface="Corbel" panose="020B0503020204020204"/>
            </a:endParaRPr>
          </a:p>
        </p:txBody>
      </p:sp>
      <p:graphicFrame>
        <p:nvGraphicFramePr>
          <p:cNvPr id="31" name="Tableau 23">
            <a:extLst>
              <a:ext uri="{FF2B5EF4-FFF2-40B4-BE49-F238E27FC236}">
                <a16:creationId xmlns:a16="http://schemas.microsoft.com/office/drawing/2014/main" id="{20C79095-C854-7FAC-53E7-6B5D2631D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626610"/>
              </p:ext>
            </p:extLst>
          </p:nvPr>
        </p:nvGraphicFramePr>
        <p:xfrm>
          <a:off x="7535811" y="3232634"/>
          <a:ext cx="2181121" cy="159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145">
                  <a:extLst>
                    <a:ext uri="{9D8B030D-6E8A-4147-A177-3AD203B41FA5}">
                      <a16:colId xmlns:a16="http://schemas.microsoft.com/office/drawing/2014/main" val="3011505985"/>
                    </a:ext>
                  </a:extLst>
                </a:gridCol>
                <a:gridCol w="322898">
                  <a:extLst>
                    <a:ext uri="{9D8B030D-6E8A-4147-A177-3AD203B41FA5}">
                      <a16:colId xmlns:a16="http://schemas.microsoft.com/office/drawing/2014/main" val="729651338"/>
                    </a:ext>
                  </a:extLst>
                </a:gridCol>
                <a:gridCol w="554078">
                  <a:extLst>
                    <a:ext uri="{9D8B030D-6E8A-4147-A177-3AD203B41FA5}">
                      <a16:colId xmlns:a16="http://schemas.microsoft.com/office/drawing/2014/main" val="3175064302"/>
                    </a:ext>
                  </a:extLst>
                </a:gridCol>
              </a:tblGrid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Brabant wallon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802961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Hainaut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49614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Liège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912383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Luxembourg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744608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Namur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506856"/>
                  </a:ext>
                </a:extLst>
              </a:tr>
            </a:tbl>
          </a:graphicData>
        </a:graphic>
      </p:graphicFrame>
      <p:sp>
        <p:nvSpPr>
          <p:cNvPr id="32" name="ZoneTexte 31">
            <a:extLst>
              <a:ext uri="{FF2B5EF4-FFF2-40B4-BE49-F238E27FC236}">
                <a16:creationId xmlns:a16="http://schemas.microsoft.com/office/drawing/2014/main" id="{B9BDC6C9-623D-39A6-D1DA-A1423BDEFB28}"/>
              </a:ext>
            </a:extLst>
          </p:cNvPr>
          <p:cNvSpPr txBox="1"/>
          <p:nvPr/>
        </p:nvSpPr>
        <p:spPr>
          <a:xfrm>
            <a:off x="6783379" y="5315796"/>
            <a:ext cx="2484000" cy="1404000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endParaRPr lang="fr-BE" sz="1401" dirty="0">
              <a:solidFill>
                <a:prstClr val="black"/>
              </a:solidFill>
              <a:latin typeface="Corbel" panose="020B0503020204020204"/>
            </a:endParaRPr>
          </a:p>
        </p:txBody>
      </p:sp>
      <p:graphicFrame>
        <p:nvGraphicFramePr>
          <p:cNvPr id="34" name="Tableau 23">
            <a:extLst>
              <a:ext uri="{FF2B5EF4-FFF2-40B4-BE49-F238E27FC236}">
                <a16:creationId xmlns:a16="http://schemas.microsoft.com/office/drawing/2014/main" id="{35DD01CA-95CA-CDA4-C7F2-69E1022A9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85249"/>
              </p:ext>
            </p:extLst>
          </p:nvPr>
        </p:nvGraphicFramePr>
        <p:xfrm>
          <a:off x="6766554" y="5400699"/>
          <a:ext cx="2500825" cy="12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86">
                  <a:extLst>
                    <a:ext uri="{9D8B030D-6E8A-4147-A177-3AD203B41FA5}">
                      <a16:colId xmlns:a16="http://schemas.microsoft.com/office/drawing/2014/main" val="3011505985"/>
                    </a:ext>
                  </a:extLst>
                </a:gridCol>
                <a:gridCol w="332231">
                  <a:extLst>
                    <a:ext uri="{9D8B030D-6E8A-4147-A177-3AD203B41FA5}">
                      <a16:colId xmlns:a16="http://schemas.microsoft.com/office/drawing/2014/main" val="729651338"/>
                    </a:ext>
                  </a:extLst>
                </a:gridCol>
                <a:gridCol w="513908">
                  <a:extLst>
                    <a:ext uri="{9D8B030D-6E8A-4147-A177-3AD203B41FA5}">
                      <a16:colId xmlns:a16="http://schemas.microsoft.com/office/drawing/2014/main" val="3175064302"/>
                    </a:ext>
                  </a:extLst>
                </a:gridCol>
              </a:tblGrid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Bourgmestre 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802961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Echevin.ne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49614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r>
                        <a:rPr lang="fr-BE" sz="1400" b="0" dirty="0" err="1">
                          <a:solidFill>
                            <a:schemeClr val="tx1"/>
                          </a:solidFill>
                        </a:rPr>
                        <a:t>Président.e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 de CPAS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247188"/>
                  </a:ext>
                </a:extLst>
              </a:tr>
              <a:tr h="319051">
                <a:tc gridSpan="3">
                  <a:txBody>
                    <a:bodyPr/>
                    <a:lstStyle/>
                    <a:p>
                      <a:r>
                        <a:rPr lang="fr-FR" sz="1000" b="0" i="1" dirty="0">
                          <a:solidFill>
                            <a:schemeClr val="tx1"/>
                          </a:solidFill>
                        </a:rPr>
                        <a:t>Échantillon reporté à l’univers de référence</a:t>
                      </a:r>
                      <a:endParaRPr lang="fr-BE" sz="1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07481"/>
                  </a:ext>
                </a:extLst>
              </a:tr>
            </a:tbl>
          </a:graphicData>
        </a:graphic>
      </p:graphicFrame>
      <p:pic>
        <p:nvPicPr>
          <p:cNvPr id="35" name="Image 34">
            <a:extLst>
              <a:ext uri="{FF2B5EF4-FFF2-40B4-BE49-F238E27FC236}">
                <a16:creationId xmlns:a16="http://schemas.microsoft.com/office/drawing/2014/main" id="{869DF08D-5ED2-7CA8-1CF3-66B360464DD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08" y="5478710"/>
            <a:ext cx="655878" cy="65587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FBB2909-89E8-2CEE-2970-F315C8D2900B}"/>
              </a:ext>
            </a:extLst>
          </p:cNvPr>
          <p:cNvSpPr txBox="1"/>
          <p:nvPr/>
        </p:nvSpPr>
        <p:spPr>
          <a:xfrm flipH="1">
            <a:off x="3184305" y="4919766"/>
            <a:ext cx="23390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/>
              <a:t>Marges d’erreur maximales</a:t>
            </a:r>
            <a:endParaRPr lang="fr-FR" sz="1400" dirty="0"/>
          </a:p>
          <a:p>
            <a:pPr lvl="0"/>
            <a:r>
              <a:rPr lang="fr-BE" sz="1400" dirty="0"/>
              <a:t>Échantillon total : 3,75%</a:t>
            </a:r>
          </a:p>
          <a:p>
            <a:pPr lvl="0"/>
            <a:endParaRPr lang="fr-BE" sz="1400" dirty="0"/>
          </a:p>
          <a:p>
            <a:pPr lvl="0"/>
            <a:r>
              <a:rPr lang="fr-BE" sz="1400" dirty="0"/>
              <a:t>Bourgmestres : 6,97%</a:t>
            </a:r>
          </a:p>
          <a:p>
            <a:pPr lvl="0"/>
            <a:r>
              <a:rPr lang="fr-BE" sz="1400" dirty="0"/>
              <a:t>Echevins : 5,09%</a:t>
            </a:r>
          </a:p>
          <a:p>
            <a:pPr lvl="0"/>
            <a:r>
              <a:rPr lang="fr-BE" sz="1400" dirty="0"/>
              <a:t>Président(e) de CPAS : 8,60%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799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D659972-6C9D-B11D-EA7A-A2137E0B7534}"/>
              </a:ext>
            </a:extLst>
          </p:cNvPr>
          <p:cNvSpPr/>
          <p:nvPr/>
        </p:nvSpPr>
        <p:spPr>
          <a:xfrm>
            <a:off x="177047" y="926238"/>
            <a:ext cx="6587738" cy="1501814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0FF457A-5E18-E66F-9657-9762A0977E24}"/>
              </a:ext>
            </a:extLst>
          </p:cNvPr>
          <p:cNvSpPr txBox="1"/>
          <p:nvPr/>
        </p:nvSpPr>
        <p:spPr>
          <a:xfrm>
            <a:off x="0" y="117225"/>
            <a:ext cx="9401452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Niveau d’adhésion aux réseaux sociaux et taux d’utilisation</a:t>
            </a:r>
            <a:endParaRPr lang="fr-BE" sz="2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2241F4-DA26-AF68-7E03-141732CBF073}"/>
              </a:ext>
            </a:extLst>
          </p:cNvPr>
          <p:cNvSpPr txBox="1"/>
          <p:nvPr/>
        </p:nvSpPr>
        <p:spPr>
          <a:xfrm>
            <a:off x="15146" y="492506"/>
            <a:ext cx="978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N= 483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F4E94FA-9FC5-CEF2-8725-33CAC6429FF1}"/>
              </a:ext>
            </a:extLst>
          </p:cNvPr>
          <p:cNvSpPr txBox="1"/>
          <p:nvPr/>
        </p:nvSpPr>
        <p:spPr>
          <a:xfrm>
            <a:off x="280947" y="1156243"/>
            <a:ext cx="1049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5,75/10</a:t>
            </a:r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185DCF-8DEA-0B3F-84EB-147DB62DDBCD}"/>
              </a:ext>
            </a:extLst>
          </p:cNvPr>
          <p:cNvSpPr txBox="1"/>
          <p:nvPr/>
        </p:nvSpPr>
        <p:spPr>
          <a:xfrm>
            <a:off x="1248604" y="1102967"/>
            <a:ext cx="592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niveau moyen d’adhésion globale aux réseaux sociaux </a:t>
            </a:r>
            <a:endParaRPr lang="fr-BE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4423D4-9431-2F73-0331-39E9EC0C6C1F}"/>
              </a:ext>
            </a:extLst>
          </p:cNvPr>
          <p:cNvSpPr txBox="1"/>
          <p:nvPr/>
        </p:nvSpPr>
        <p:spPr>
          <a:xfrm>
            <a:off x="280946" y="1665194"/>
            <a:ext cx="1049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6,08/10</a:t>
            </a:r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6A0818-FB97-0B49-3849-52113F856146}"/>
              </a:ext>
            </a:extLst>
          </p:cNvPr>
          <p:cNvSpPr txBox="1"/>
          <p:nvPr/>
        </p:nvSpPr>
        <p:spPr>
          <a:xfrm>
            <a:off x="1248604" y="1601165"/>
            <a:ext cx="584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niveau moyen d’adhésion aux réseaux sociaux chez les jeunes élus (&lt;5 ans en politique)</a:t>
            </a:r>
            <a:endParaRPr lang="fr-BE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528F458-161B-54EB-EC3C-5DE5F9A19F87}"/>
              </a:ext>
            </a:extLst>
          </p:cNvPr>
          <p:cNvSpPr/>
          <p:nvPr/>
        </p:nvSpPr>
        <p:spPr>
          <a:xfrm>
            <a:off x="202820" y="2885302"/>
            <a:ext cx="5471378" cy="1837618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3ADFB7-8CA6-E50C-31CC-302643A06BC6}"/>
              </a:ext>
            </a:extLst>
          </p:cNvPr>
          <p:cNvSpPr txBox="1"/>
          <p:nvPr/>
        </p:nvSpPr>
        <p:spPr>
          <a:xfrm flipH="1">
            <a:off x="1445421" y="5127067"/>
            <a:ext cx="3603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Mais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86 % </a:t>
            </a:r>
            <a:r>
              <a:rPr lang="fr-FR" dirty="0"/>
              <a:t>des élu.es utilisent les réseaux sociaux pour communiquer avec les citoyens</a:t>
            </a:r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9044C9-6CAE-0F8D-A521-ACA63953830C}"/>
              </a:ext>
            </a:extLst>
          </p:cNvPr>
          <p:cNvSpPr txBox="1"/>
          <p:nvPr/>
        </p:nvSpPr>
        <p:spPr>
          <a:xfrm>
            <a:off x="425114" y="3091800"/>
            <a:ext cx="47406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Niveau d’appétence des jeunes élus (&lt;5 ans en politique) aux RS: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60 %</a:t>
            </a:r>
          </a:p>
          <a:p>
            <a:endParaRPr lang="fr-FR" dirty="0"/>
          </a:p>
          <a:p>
            <a:r>
              <a:rPr lang="fr-FR" dirty="0"/>
              <a:t>Niveau d’appétence des plus anciens (11 ans et plus d’ancienneté):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37 %</a:t>
            </a:r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0FB54D7-A8F2-60FA-5C05-131C98152419}"/>
              </a:ext>
            </a:extLst>
          </p:cNvPr>
          <p:cNvSpPr/>
          <p:nvPr/>
        </p:nvSpPr>
        <p:spPr>
          <a:xfrm>
            <a:off x="1248604" y="5105851"/>
            <a:ext cx="3833565" cy="1034542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3418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66725" y="6575046"/>
            <a:ext cx="39725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[%, réponses assistées; base : échantillon total; N = 483]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CB8F69-121E-FCCB-F4A9-71D1B4A0B475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2373" b="9897"/>
          <a:stretch/>
        </p:blipFill>
        <p:spPr>
          <a:xfrm>
            <a:off x="3053296" y="1439306"/>
            <a:ext cx="6944591" cy="4779818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13B1EA7-04AC-B9C6-3F8F-B444C9FFE3E7}"/>
              </a:ext>
            </a:extLst>
          </p:cNvPr>
          <p:cNvGraphicFramePr>
            <a:graphicFrameLocks noGrp="1"/>
          </p:cNvGraphicFramePr>
          <p:nvPr/>
        </p:nvGraphicFramePr>
        <p:xfrm>
          <a:off x="0" y="1378938"/>
          <a:ext cx="3053296" cy="4994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3296">
                  <a:extLst>
                    <a:ext uri="{9D8B030D-6E8A-4147-A177-3AD203B41FA5}">
                      <a16:colId xmlns:a16="http://schemas.microsoft.com/office/drawing/2014/main" val="1613186217"/>
                    </a:ext>
                  </a:extLst>
                </a:gridCol>
              </a:tblGrid>
              <a:tr h="624371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effectLst/>
                        </a:rPr>
                        <a:t>Non, je n’utilise pas ce canal de communication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921831"/>
                  </a:ext>
                </a:extLst>
              </a:tr>
              <a:tr h="624371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effectLst/>
                        </a:rPr>
                        <a:t>Tous les jours (plusieurs fois par jour)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720418"/>
                  </a:ext>
                </a:extLst>
              </a:tr>
              <a:tr h="624371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effectLst/>
                        </a:rPr>
                        <a:t>Tous les jours (une fois par jour)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294205"/>
                  </a:ext>
                </a:extLst>
              </a:tr>
              <a:tr h="624371"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u="none" strike="noStrike">
                          <a:effectLst/>
                        </a:rPr>
                        <a:t>Plusieurs fois par semaine</a:t>
                      </a:r>
                      <a:endParaRPr lang="fr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19053"/>
                  </a:ext>
                </a:extLst>
              </a:tr>
              <a:tr h="624371"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u="none" strike="noStrike">
                          <a:effectLst/>
                        </a:rPr>
                        <a:t>Une fois par semaine</a:t>
                      </a:r>
                      <a:endParaRPr lang="fr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882228"/>
                  </a:ext>
                </a:extLst>
              </a:tr>
              <a:tr h="624371"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u="none" strike="noStrike">
                          <a:effectLst/>
                        </a:rPr>
                        <a:t>Plusieurs fois par mois</a:t>
                      </a:r>
                      <a:endParaRPr lang="fr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410942"/>
                  </a:ext>
                </a:extLst>
              </a:tr>
              <a:tr h="624371"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u="none" strike="noStrike">
                          <a:effectLst/>
                        </a:rPr>
                        <a:t>Un fois par mois</a:t>
                      </a:r>
                      <a:endParaRPr lang="fr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30460"/>
                  </a:ext>
                </a:extLst>
              </a:tr>
              <a:tr h="624371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effectLst/>
                        </a:rPr>
                        <a:t>Moins d’une fois par mois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836242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08DF9D72-DEFD-39D8-0625-C6DA5421D970}"/>
              </a:ext>
            </a:extLst>
          </p:cNvPr>
          <p:cNvGrpSpPr/>
          <p:nvPr/>
        </p:nvGrpSpPr>
        <p:grpSpPr>
          <a:xfrm>
            <a:off x="3053296" y="6214842"/>
            <a:ext cx="6852704" cy="421569"/>
            <a:chOff x="2516247" y="5920218"/>
            <a:chExt cx="7163259" cy="415498"/>
          </a:xfrm>
        </p:grpSpPr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B181E43B-47CC-DE5B-2E21-6565D694A989}"/>
                </a:ext>
              </a:extLst>
            </p:cNvPr>
            <p:cNvSpPr txBox="1"/>
            <p:nvPr/>
          </p:nvSpPr>
          <p:spPr>
            <a:xfrm>
              <a:off x="2516247" y="5920218"/>
              <a:ext cx="756000" cy="409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Total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N=483</a:t>
              </a:r>
            </a:p>
          </p:txBody>
        </p:sp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79A012F6-F9A7-77FB-6BA5-B9409CEF95FF}"/>
                </a:ext>
              </a:extLst>
            </p:cNvPr>
            <p:cNvSpPr txBox="1"/>
            <p:nvPr/>
          </p:nvSpPr>
          <p:spPr>
            <a:xfrm>
              <a:off x="4894381" y="5920218"/>
              <a:ext cx="756000" cy="409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Echevin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N=280</a:t>
              </a:r>
            </a:p>
          </p:txBody>
        </p: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F8BBA3AC-BCDB-FA5A-0DFD-4B4ED410772C}"/>
                </a:ext>
              </a:extLst>
            </p:cNvPr>
            <p:cNvSpPr txBox="1"/>
            <p:nvPr/>
          </p:nvSpPr>
          <p:spPr>
            <a:xfrm>
              <a:off x="4038857" y="5920218"/>
              <a:ext cx="8454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Bourg.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N=113 </a:t>
              </a: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32D3476B-7BA8-D007-3533-D2E5435FF62F}"/>
                </a:ext>
              </a:extLst>
            </p:cNvPr>
            <p:cNvSpPr txBox="1"/>
            <p:nvPr/>
          </p:nvSpPr>
          <p:spPr>
            <a:xfrm>
              <a:off x="5678492" y="5920218"/>
              <a:ext cx="83627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Pr.CPAS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N=87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437302FE-A159-171F-29BA-86FC6416F1F4}"/>
                </a:ext>
              </a:extLst>
            </p:cNvPr>
            <p:cNvSpPr txBox="1"/>
            <p:nvPr/>
          </p:nvSpPr>
          <p:spPr>
            <a:xfrm>
              <a:off x="6498294" y="5920218"/>
              <a:ext cx="756000" cy="409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N=3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E470DB86-84FD-E1D2-FD55-CE2FF4920D80}"/>
                </a:ext>
              </a:extLst>
            </p:cNvPr>
            <p:cNvSpPr txBox="1"/>
            <p:nvPr/>
          </p:nvSpPr>
          <p:spPr>
            <a:xfrm>
              <a:off x="8119189" y="5920218"/>
              <a:ext cx="756000" cy="409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Homme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N=299</a:t>
              </a:r>
            </a:p>
          </p:txBody>
        </p: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58B5F360-4599-E4AB-A510-8458A319BD66}"/>
                </a:ext>
              </a:extLst>
            </p:cNvPr>
            <p:cNvSpPr txBox="1"/>
            <p:nvPr/>
          </p:nvSpPr>
          <p:spPr>
            <a:xfrm>
              <a:off x="8923506" y="5920218"/>
              <a:ext cx="756000" cy="409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Femme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N=184</a:t>
              </a:r>
            </a:p>
          </p:txBody>
        </p:sp>
      </p:grp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740E4D79-8DDB-83F9-F871-73A3602A8747}"/>
              </a:ext>
            </a:extLst>
          </p:cNvPr>
          <p:cNvSpPr/>
          <p:nvPr/>
        </p:nvSpPr>
        <p:spPr>
          <a:xfrm>
            <a:off x="3747247" y="2133600"/>
            <a:ext cx="268941" cy="408124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CF1C15B-9042-DEE4-0A8A-82A1521D926D}"/>
              </a:ext>
            </a:extLst>
          </p:cNvPr>
          <p:cNvSpPr/>
          <p:nvPr/>
        </p:nvSpPr>
        <p:spPr>
          <a:xfrm>
            <a:off x="4016188" y="3994927"/>
            <a:ext cx="550515" cy="3585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86%</a:t>
            </a:r>
            <a:endParaRPr kumimoji="0" lang="fr-BE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DCF1973-A152-BD8A-4835-001511AC35F4}"/>
              </a:ext>
            </a:extLst>
          </p:cNvPr>
          <p:cNvSpPr txBox="1"/>
          <p:nvPr/>
        </p:nvSpPr>
        <p:spPr>
          <a:xfrm>
            <a:off x="1780734" y="284039"/>
            <a:ext cx="6560833" cy="400110"/>
          </a:xfrm>
          <a:prstGeom prst="homePlate">
            <a:avLst/>
          </a:prstGeom>
          <a:solidFill>
            <a:srgbClr val="B6492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L’utilisation des réseaux sociaux: fréquence</a:t>
            </a: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8E4C72-5084-F785-6177-76E75EE1AF6C}"/>
              </a:ext>
            </a:extLst>
          </p:cNvPr>
          <p:cNvSpPr/>
          <p:nvPr/>
        </p:nvSpPr>
        <p:spPr>
          <a:xfrm>
            <a:off x="6939287" y="1378938"/>
            <a:ext cx="646643" cy="561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E6AF9BE-A703-945F-5BF4-81E0B1F6F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829" y="2004589"/>
            <a:ext cx="645101" cy="63096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3DB7B1-9030-4B65-C044-76FC69ECE33D}"/>
              </a:ext>
            </a:extLst>
          </p:cNvPr>
          <p:cNvSpPr/>
          <p:nvPr/>
        </p:nvSpPr>
        <p:spPr>
          <a:xfrm>
            <a:off x="6939286" y="4532685"/>
            <a:ext cx="645101" cy="561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D22FA3-CD9B-1EED-A438-4F85DD8FA737}"/>
              </a:ext>
            </a:extLst>
          </p:cNvPr>
          <p:cNvSpPr/>
          <p:nvPr/>
        </p:nvSpPr>
        <p:spPr>
          <a:xfrm>
            <a:off x="7026047" y="6145544"/>
            <a:ext cx="569310" cy="561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74C392E-F7FE-35E6-727C-8FFC2A101160}"/>
              </a:ext>
            </a:extLst>
          </p:cNvPr>
          <p:cNvSpPr/>
          <p:nvPr/>
        </p:nvSpPr>
        <p:spPr>
          <a:xfrm>
            <a:off x="1065320" y="3061096"/>
            <a:ext cx="7022237" cy="9277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5F56EC-50B6-9CAA-995E-ACA68E1E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4" y="726521"/>
            <a:ext cx="2443590" cy="7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4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A1FC83F-F0EF-D4A3-2294-71CFAEB0257D}"/>
              </a:ext>
            </a:extLst>
          </p:cNvPr>
          <p:cNvSpPr txBox="1"/>
          <p:nvPr/>
        </p:nvSpPr>
        <p:spPr>
          <a:xfrm>
            <a:off x="252274" y="152736"/>
            <a:ext cx="9401452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Quelles informations sont communiquées</a:t>
            </a:r>
            <a:endParaRPr lang="fr-BE" sz="2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76758F-4760-7691-C68F-C522439370CC}"/>
              </a:ext>
            </a:extLst>
          </p:cNvPr>
          <p:cNvSpPr txBox="1"/>
          <p:nvPr/>
        </p:nvSpPr>
        <p:spPr>
          <a:xfrm>
            <a:off x="5790431" y="228679"/>
            <a:ext cx="1835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masis MT Pro Black" panose="02040A04050005020304" pitchFamily="18" charset="0"/>
              </a:rPr>
              <a:t>(N=415</a:t>
            </a:r>
            <a:r>
              <a:rPr lang="fr-FR" sz="1050" dirty="0">
                <a:latin typeface="Amasis MT Pro Black" panose="02040A04050005020304" pitchFamily="18" charset="0"/>
              </a:rPr>
              <a:t>)</a:t>
            </a:r>
            <a:endParaRPr lang="fr-BE" sz="1600" dirty="0">
              <a:latin typeface="Amasis MT Pro Black" panose="02040A04050005020304" pitchFamily="18" charset="0"/>
            </a:endParaRPr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E0479CA9-75BF-4C77-96DB-92F7423E75CD}"/>
              </a:ext>
            </a:extLst>
          </p:cNvPr>
          <p:cNvSpPr/>
          <p:nvPr/>
        </p:nvSpPr>
        <p:spPr>
          <a:xfrm>
            <a:off x="1928375" y="2305725"/>
            <a:ext cx="6269144" cy="2738991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6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6B1F3E-FA57-C63C-144E-877B26C3E06D}"/>
              </a:ext>
            </a:extLst>
          </p:cNvPr>
          <p:cNvSpPr txBox="1"/>
          <p:nvPr/>
        </p:nvSpPr>
        <p:spPr>
          <a:xfrm>
            <a:off x="1928375" y="2521059"/>
            <a:ext cx="59549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Organisation d’évènements sur la commune       (91%)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Campagnes de sensibilisation 			            (70%)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Communication sur la présence des élus sur le terrain                      </a:t>
            </a:r>
          </a:p>
          <a:p>
            <a:r>
              <a:rPr lang="fr-FR" dirty="0"/>
              <a:t>                                                                                           (52%)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annonces de perturbation du trafic 		    (50%)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invitations à participer à la vie politique communale (conseils consultatifs)                                                (40%)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résultat des conseils communaux                      (26%)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évènements importants de la vie privée        (25%)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685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0FF457A-5E18-E66F-9657-9762A0977E24}"/>
              </a:ext>
            </a:extLst>
          </p:cNvPr>
          <p:cNvSpPr txBox="1"/>
          <p:nvPr/>
        </p:nvSpPr>
        <p:spPr>
          <a:xfrm>
            <a:off x="0" y="117225"/>
            <a:ext cx="9169014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Points forts et points faibles des réseaux sociaux selon les élu.es</a:t>
            </a:r>
            <a:endParaRPr lang="fr-BE" sz="2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2241F4-DA26-AF68-7E03-141732CBF073}"/>
              </a:ext>
            </a:extLst>
          </p:cNvPr>
          <p:cNvSpPr txBox="1"/>
          <p:nvPr/>
        </p:nvSpPr>
        <p:spPr>
          <a:xfrm>
            <a:off x="0" y="517335"/>
            <a:ext cx="978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N= 483</a:t>
            </a:r>
          </a:p>
        </p:txBody>
      </p:sp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92012A78-0BF5-ED0E-504F-A72936AD4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554327"/>
              </p:ext>
            </p:extLst>
          </p:nvPr>
        </p:nvGraphicFramePr>
        <p:xfrm>
          <a:off x="1260123" y="605528"/>
          <a:ext cx="7607430" cy="484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69735D6D-962C-BA1C-758F-06DBB692B89F}"/>
              </a:ext>
            </a:extLst>
          </p:cNvPr>
          <p:cNvSpPr txBox="1"/>
          <p:nvPr/>
        </p:nvSpPr>
        <p:spPr>
          <a:xfrm>
            <a:off x="1145220" y="5632779"/>
            <a:ext cx="88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 483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752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A163811-3281-EA3A-6E94-87B4D760E396}"/>
              </a:ext>
            </a:extLst>
          </p:cNvPr>
          <p:cNvGrpSpPr/>
          <p:nvPr/>
        </p:nvGrpSpPr>
        <p:grpSpPr>
          <a:xfrm>
            <a:off x="198148" y="1015617"/>
            <a:ext cx="4696618" cy="4264576"/>
            <a:chOff x="-570763" y="1415123"/>
            <a:chExt cx="4696618" cy="4264576"/>
          </a:xfrm>
        </p:grpSpPr>
        <p:grpSp>
          <p:nvGrpSpPr>
            <p:cNvPr id="3" name="Google Shape;1493;p44">
              <a:extLst>
                <a:ext uri="{FF2B5EF4-FFF2-40B4-BE49-F238E27FC236}">
                  <a16:creationId xmlns:a16="http://schemas.microsoft.com/office/drawing/2014/main" id="{DCA20286-D778-F80C-3E37-112EEBB3267E}"/>
                </a:ext>
              </a:extLst>
            </p:cNvPr>
            <p:cNvGrpSpPr/>
            <p:nvPr/>
          </p:nvGrpSpPr>
          <p:grpSpPr>
            <a:xfrm>
              <a:off x="2008222" y="1415123"/>
              <a:ext cx="2117633" cy="4027753"/>
              <a:chOff x="710279" y="1228946"/>
              <a:chExt cx="2117633" cy="3207864"/>
            </a:xfrm>
          </p:grpSpPr>
          <p:sp>
            <p:nvSpPr>
              <p:cNvPr id="11" name="Google Shape;1494;p44">
                <a:extLst>
                  <a:ext uri="{FF2B5EF4-FFF2-40B4-BE49-F238E27FC236}">
                    <a16:creationId xmlns:a16="http://schemas.microsoft.com/office/drawing/2014/main" id="{5FBCD588-5DC0-AC2F-539F-54AC8A048A1B}"/>
                  </a:ext>
                </a:extLst>
              </p:cNvPr>
              <p:cNvSpPr/>
              <p:nvPr/>
            </p:nvSpPr>
            <p:spPr>
              <a:xfrm>
                <a:off x="710279" y="1228946"/>
                <a:ext cx="2013822" cy="3207864"/>
              </a:xfrm>
              <a:custGeom>
                <a:avLst/>
                <a:gdLst/>
                <a:ahLst/>
                <a:cxnLst/>
                <a:rect l="l" t="t" r="r" b="b"/>
                <a:pathLst>
                  <a:path w="70903" h="112943" extrusionOk="0">
                    <a:moveTo>
                      <a:pt x="70902" y="0"/>
                    </a:moveTo>
                    <a:lnTo>
                      <a:pt x="1" y="48"/>
                    </a:lnTo>
                    <a:lnTo>
                      <a:pt x="35446" y="112943"/>
                    </a:lnTo>
                    <a:lnTo>
                      <a:pt x="709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495;p44">
                <a:extLst>
                  <a:ext uri="{FF2B5EF4-FFF2-40B4-BE49-F238E27FC236}">
                    <a16:creationId xmlns:a16="http://schemas.microsoft.com/office/drawing/2014/main" id="{B04D848E-8728-5D65-6409-CF7A01193BBD}"/>
                  </a:ext>
                </a:extLst>
              </p:cNvPr>
              <p:cNvSpPr/>
              <p:nvPr/>
            </p:nvSpPr>
            <p:spPr>
              <a:xfrm>
                <a:off x="1564586" y="4004343"/>
                <a:ext cx="869696" cy="431519"/>
              </a:xfrm>
              <a:custGeom>
                <a:avLst/>
                <a:gdLst/>
                <a:ahLst/>
                <a:cxnLst/>
                <a:rect l="l" t="t" r="r" b="b"/>
                <a:pathLst>
                  <a:path w="23611" h="15193" extrusionOk="0">
                    <a:moveTo>
                      <a:pt x="0" y="0"/>
                    </a:moveTo>
                    <a:lnTo>
                      <a:pt x="4775" y="15193"/>
                    </a:lnTo>
                    <a:lnTo>
                      <a:pt x="16288" y="15193"/>
                    </a:lnTo>
                    <a:lnTo>
                      <a:pt x="23610" y="7597"/>
                    </a:lnTo>
                    <a:lnTo>
                      <a:pt x="1647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BE" sz="1600" dirty="0">
                    <a:solidFill>
                      <a:schemeClr val="bg1"/>
                    </a:solidFill>
                    <a:latin typeface="Amasis MT Pro Black" panose="02040A04050005020304" pitchFamily="18" charset="0"/>
                  </a:rPr>
                  <a:t>18% </a:t>
                </a:r>
                <a:r>
                  <a:rPr lang="fr-BE" sz="1200" b="1" dirty="0">
                    <a:solidFill>
                      <a:schemeClr val="bg1"/>
                    </a:solidFill>
                    <a:latin typeface="Amasis MT Pro Black" panose="02040A04050005020304" pitchFamily="18" charset="0"/>
                  </a:rPr>
                  <a:t>*</a:t>
                </a:r>
                <a:endParaRPr sz="1600" dirty="0">
                  <a:solidFill>
                    <a:schemeClr val="bg1"/>
                  </a:solidFill>
                  <a:latin typeface="Amasis MT Pro Black" panose="02040A04050005020304" pitchFamily="18" charset="0"/>
                </a:endParaRPr>
              </a:p>
            </p:txBody>
          </p:sp>
          <p:sp>
            <p:nvSpPr>
              <p:cNvPr id="13" name="Google Shape;1496;p44">
                <a:extLst>
                  <a:ext uri="{FF2B5EF4-FFF2-40B4-BE49-F238E27FC236}">
                    <a16:creationId xmlns:a16="http://schemas.microsoft.com/office/drawing/2014/main" id="{CFBE5D29-DD27-8222-8017-8B3B4D1B4E15}"/>
                  </a:ext>
                </a:extLst>
              </p:cNvPr>
              <p:cNvSpPr/>
              <p:nvPr/>
            </p:nvSpPr>
            <p:spPr>
              <a:xfrm>
                <a:off x="1421449" y="3493857"/>
                <a:ext cx="902603" cy="431519"/>
              </a:xfrm>
              <a:custGeom>
                <a:avLst/>
                <a:gdLst/>
                <a:ahLst/>
                <a:cxnLst/>
                <a:rect l="l" t="t" r="r" b="b"/>
                <a:pathLst>
                  <a:path w="31779" h="15193" extrusionOk="0">
                    <a:moveTo>
                      <a:pt x="1" y="0"/>
                    </a:moveTo>
                    <a:lnTo>
                      <a:pt x="4775" y="15193"/>
                    </a:lnTo>
                    <a:lnTo>
                      <a:pt x="24456" y="15193"/>
                    </a:lnTo>
                    <a:lnTo>
                      <a:pt x="31778" y="7596"/>
                    </a:lnTo>
                    <a:lnTo>
                      <a:pt x="246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BE" b="1" dirty="0">
                    <a:solidFill>
                      <a:schemeClr val="bg1"/>
                    </a:solidFill>
                    <a:latin typeface="Amasis MT Pro Black" panose="02040A04050005020304" pitchFamily="18" charset="0"/>
                  </a:rPr>
                  <a:t>18%</a:t>
                </a:r>
                <a:r>
                  <a:rPr lang="fr-BE" sz="1200" b="1" dirty="0">
                    <a:solidFill>
                      <a:schemeClr val="bg1"/>
                    </a:solidFill>
                    <a:latin typeface="Amasis MT Pro Black" panose="02040A04050005020304" pitchFamily="18" charset="0"/>
                  </a:rPr>
                  <a:t>*</a:t>
                </a:r>
                <a:endParaRPr b="1" dirty="0">
                  <a:solidFill>
                    <a:schemeClr val="bg1"/>
                  </a:solidFill>
                  <a:latin typeface="Amasis MT Pro Black" panose="02040A04050005020304" pitchFamily="18" charset="0"/>
                </a:endParaRPr>
              </a:p>
            </p:txBody>
          </p:sp>
          <p:sp>
            <p:nvSpPr>
              <p:cNvPr id="14" name="Google Shape;1497;p44">
                <a:extLst>
                  <a:ext uri="{FF2B5EF4-FFF2-40B4-BE49-F238E27FC236}">
                    <a16:creationId xmlns:a16="http://schemas.microsoft.com/office/drawing/2014/main" id="{409A5C84-9954-3833-431C-0743C9DA6C34}"/>
                  </a:ext>
                </a:extLst>
              </p:cNvPr>
              <p:cNvSpPr/>
              <p:nvPr/>
            </p:nvSpPr>
            <p:spPr>
              <a:xfrm>
                <a:off x="1260151" y="2982084"/>
                <a:ext cx="1174131" cy="431860"/>
              </a:xfrm>
              <a:custGeom>
                <a:avLst/>
                <a:gdLst/>
                <a:ahLst/>
                <a:cxnLst/>
                <a:rect l="l" t="t" r="r" b="b"/>
                <a:pathLst>
                  <a:path w="41339" h="15205" extrusionOk="0">
                    <a:moveTo>
                      <a:pt x="0" y="0"/>
                    </a:moveTo>
                    <a:lnTo>
                      <a:pt x="4775" y="15204"/>
                    </a:lnTo>
                    <a:lnTo>
                      <a:pt x="34016" y="15204"/>
                    </a:lnTo>
                    <a:lnTo>
                      <a:pt x="41339" y="7608"/>
                    </a:lnTo>
                    <a:lnTo>
                      <a:pt x="342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fr-BE" b="1" dirty="0">
                    <a:solidFill>
                      <a:schemeClr val="bg1"/>
                    </a:solidFill>
                    <a:latin typeface="Amasis MT Pro Black" panose="02040A04050005020304" pitchFamily="18" charset="0"/>
                  </a:rPr>
                  <a:t>23%</a:t>
                </a:r>
                <a:r>
                  <a:rPr lang="fr-BE" sz="1200" b="1" dirty="0">
                    <a:solidFill>
                      <a:schemeClr val="bg1"/>
                    </a:solidFill>
                    <a:latin typeface="Amasis MT Pro Black" panose="02040A04050005020304" pitchFamily="18" charset="0"/>
                  </a:rPr>
                  <a:t>*</a:t>
                </a:r>
                <a:endParaRPr b="1" dirty="0">
                  <a:solidFill>
                    <a:schemeClr val="bg1"/>
                  </a:solidFill>
                  <a:latin typeface="Amasis MT Pro Black" panose="02040A04050005020304" pitchFamily="18" charset="0"/>
                </a:endParaRPr>
              </a:p>
            </p:txBody>
          </p:sp>
          <p:sp>
            <p:nvSpPr>
              <p:cNvPr id="15" name="Google Shape;1498;p44">
                <a:extLst>
                  <a:ext uri="{FF2B5EF4-FFF2-40B4-BE49-F238E27FC236}">
                    <a16:creationId xmlns:a16="http://schemas.microsoft.com/office/drawing/2014/main" id="{8B275A71-3816-847E-F489-F675707CEE3B}"/>
                  </a:ext>
                </a:extLst>
              </p:cNvPr>
              <p:cNvSpPr/>
              <p:nvPr/>
            </p:nvSpPr>
            <p:spPr>
              <a:xfrm>
                <a:off x="1097831" y="2470623"/>
                <a:ext cx="1435888" cy="431548"/>
              </a:xfrm>
              <a:custGeom>
                <a:avLst/>
                <a:gdLst/>
                <a:ahLst/>
                <a:cxnLst/>
                <a:rect l="l" t="t" r="r" b="b"/>
                <a:pathLst>
                  <a:path w="50555" h="15194" extrusionOk="0">
                    <a:moveTo>
                      <a:pt x="0" y="1"/>
                    </a:moveTo>
                    <a:lnTo>
                      <a:pt x="4775" y="15193"/>
                    </a:lnTo>
                    <a:lnTo>
                      <a:pt x="43232" y="15193"/>
                    </a:lnTo>
                    <a:lnTo>
                      <a:pt x="50554" y="7597"/>
                    </a:lnTo>
                    <a:lnTo>
                      <a:pt x="434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BE" b="1" dirty="0">
                    <a:solidFill>
                      <a:schemeClr val="bg1"/>
                    </a:solidFill>
                    <a:latin typeface="Amasis MT Pro Black" panose="02040A04050005020304" pitchFamily="18" charset="0"/>
                  </a:rPr>
                  <a:t>46%</a:t>
                </a:r>
                <a:r>
                  <a:rPr lang="fr-BE" sz="1200" b="1" dirty="0">
                    <a:solidFill>
                      <a:schemeClr val="bg1"/>
                    </a:solidFill>
                    <a:latin typeface="Amasis MT Pro Black" panose="02040A04050005020304" pitchFamily="18" charset="0"/>
                  </a:rPr>
                  <a:t>*</a:t>
                </a:r>
                <a:endParaRPr b="1" dirty="0">
                  <a:solidFill>
                    <a:schemeClr val="bg1"/>
                  </a:solidFill>
                  <a:latin typeface="Amasis MT Pro Black" panose="02040A04050005020304" pitchFamily="18" charset="0"/>
                </a:endParaRPr>
              </a:p>
            </p:txBody>
          </p:sp>
          <p:sp>
            <p:nvSpPr>
              <p:cNvPr id="16" name="Google Shape;1499;p44">
                <a:extLst>
                  <a:ext uri="{FF2B5EF4-FFF2-40B4-BE49-F238E27FC236}">
                    <a16:creationId xmlns:a16="http://schemas.microsoft.com/office/drawing/2014/main" id="{96507227-5DFC-31A1-E012-3FC6A176C89D}"/>
                  </a:ext>
                </a:extLst>
              </p:cNvPr>
              <p:cNvSpPr/>
              <p:nvPr/>
            </p:nvSpPr>
            <p:spPr>
              <a:xfrm>
                <a:off x="939913" y="1959162"/>
                <a:ext cx="1739540" cy="431548"/>
              </a:xfrm>
              <a:custGeom>
                <a:avLst/>
                <a:gdLst/>
                <a:ahLst/>
                <a:cxnLst/>
                <a:rect l="l" t="t" r="r" b="b"/>
                <a:pathLst>
                  <a:path w="61246" h="15194" extrusionOk="0">
                    <a:moveTo>
                      <a:pt x="0" y="1"/>
                    </a:moveTo>
                    <a:lnTo>
                      <a:pt x="4774" y="15193"/>
                    </a:lnTo>
                    <a:lnTo>
                      <a:pt x="53923" y="15193"/>
                    </a:lnTo>
                    <a:lnTo>
                      <a:pt x="61246" y="7597"/>
                    </a:lnTo>
                    <a:lnTo>
                      <a:pt x="541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fr-BE" b="1" dirty="0">
                    <a:solidFill>
                      <a:schemeClr val="bg1"/>
                    </a:solidFill>
                    <a:latin typeface="Amasis MT Pro Black" panose="02040A04050005020304" pitchFamily="18" charset="0"/>
                  </a:rPr>
                  <a:t>58%</a:t>
                </a:r>
                <a:r>
                  <a:rPr lang="fr-BE" sz="1200" b="1" dirty="0">
                    <a:solidFill>
                      <a:schemeClr val="bg1"/>
                    </a:solidFill>
                    <a:latin typeface="Amasis MT Pro Black" panose="02040A04050005020304" pitchFamily="18" charset="0"/>
                  </a:rPr>
                  <a:t>*</a:t>
                </a:r>
                <a:endParaRPr b="1" dirty="0">
                  <a:solidFill>
                    <a:schemeClr val="bg1"/>
                  </a:solidFill>
                  <a:latin typeface="Amasis MT Pro Black" panose="02040A04050005020304" pitchFamily="18" charset="0"/>
                </a:endParaRPr>
              </a:p>
            </p:txBody>
          </p:sp>
          <p:sp>
            <p:nvSpPr>
              <p:cNvPr id="17" name="Google Shape;1500;p44">
                <a:extLst>
                  <a:ext uri="{FF2B5EF4-FFF2-40B4-BE49-F238E27FC236}">
                    <a16:creationId xmlns:a16="http://schemas.microsoft.com/office/drawing/2014/main" id="{90B3B592-3B88-E6CC-C94F-6AF84A3C9DBE}"/>
                  </a:ext>
                </a:extLst>
              </p:cNvPr>
              <p:cNvSpPr/>
              <p:nvPr/>
            </p:nvSpPr>
            <p:spPr>
              <a:xfrm>
                <a:off x="780291" y="1447740"/>
                <a:ext cx="2047621" cy="431519"/>
              </a:xfrm>
              <a:custGeom>
                <a:avLst/>
                <a:gdLst/>
                <a:ahLst/>
                <a:cxnLst/>
                <a:rect l="l" t="t" r="r" b="b"/>
                <a:pathLst>
                  <a:path w="72093" h="15193" extrusionOk="0">
                    <a:moveTo>
                      <a:pt x="0" y="1"/>
                    </a:moveTo>
                    <a:lnTo>
                      <a:pt x="4775" y="15193"/>
                    </a:lnTo>
                    <a:lnTo>
                      <a:pt x="64770" y="15193"/>
                    </a:lnTo>
                    <a:lnTo>
                      <a:pt x="72093" y="7597"/>
                    </a:lnTo>
                    <a:lnTo>
                      <a:pt x="649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BE" b="1" dirty="0">
                    <a:solidFill>
                      <a:schemeClr val="bg1"/>
                    </a:solidFill>
                    <a:latin typeface="Amasis MT Pro Black" panose="02040A04050005020304" pitchFamily="18" charset="0"/>
                  </a:rPr>
                  <a:t>67%</a:t>
                </a:r>
                <a:r>
                  <a:rPr lang="fr-BE" sz="1200" b="1" dirty="0">
                    <a:solidFill>
                      <a:schemeClr val="bg1"/>
                    </a:solidFill>
                    <a:latin typeface="Amasis MT Pro Black" panose="02040A04050005020304" pitchFamily="18" charset="0"/>
                  </a:rPr>
                  <a:t>*</a:t>
                </a:r>
                <a:endParaRPr b="1" dirty="0">
                  <a:solidFill>
                    <a:schemeClr val="bg1"/>
                  </a:solidFill>
                  <a:latin typeface="Amasis MT Pro Black" panose="02040A04050005020304" pitchFamily="18" charset="0"/>
                </a:endParaRPr>
              </a:p>
            </p:txBody>
          </p:sp>
        </p:grpSp>
        <p:sp>
          <p:nvSpPr>
            <p:cNvPr id="4" name="Google Shape;1502;p44">
              <a:extLst>
                <a:ext uri="{FF2B5EF4-FFF2-40B4-BE49-F238E27FC236}">
                  <a16:creationId xmlns:a16="http://schemas.microsoft.com/office/drawing/2014/main" id="{5DCEC6FC-03D3-9045-D823-A81B741701DF}"/>
                </a:ext>
              </a:extLst>
            </p:cNvPr>
            <p:cNvSpPr txBox="1"/>
            <p:nvPr/>
          </p:nvSpPr>
          <p:spPr>
            <a:xfrm>
              <a:off x="375456" y="1811377"/>
              <a:ext cx="1580400" cy="354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Injures</a:t>
              </a:r>
              <a:endParaRPr sz="2400" b="1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" name="Google Shape;1506;p44">
              <a:extLst>
                <a:ext uri="{FF2B5EF4-FFF2-40B4-BE49-F238E27FC236}">
                  <a16:creationId xmlns:a16="http://schemas.microsoft.com/office/drawing/2014/main" id="{188F4507-2605-AE38-0204-06F30BB6A3D0}"/>
                </a:ext>
              </a:extLst>
            </p:cNvPr>
            <p:cNvSpPr txBox="1"/>
            <p:nvPr/>
          </p:nvSpPr>
          <p:spPr>
            <a:xfrm>
              <a:off x="-570763" y="2462183"/>
              <a:ext cx="2740665" cy="354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accent2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Menaces verbales</a:t>
              </a:r>
              <a:endParaRPr sz="2400" b="1" dirty="0">
                <a:solidFill>
                  <a:schemeClr val="accent2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" name="Google Shape;1510;p44">
              <a:extLst>
                <a:ext uri="{FF2B5EF4-FFF2-40B4-BE49-F238E27FC236}">
                  <a16:creationId xmlns:a16="http://schemas.microsoft.com/office/drawing/2014/main" id="{A799EE77-39D7-A811-E34F-0941F27723D4}"/>
                </a:ext>
              </a:extLst>
            </p:cNvPr>
            <p:cNvSpPr txBox="1"/>
            <p:nvPr/>
          </p:nvSpPr>
          <p:spPr>
            <a:xfrm>
              <a:off x="-570763" y="3086285"/>
              <a:ext cx="2831774" cy="354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accent3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 Fakes news</a:t>
              </a:r>
              <a:endParaRPr sz="2400" b="1" dirty="0">
                <a:solidFill>
                  <a:schemeClr val="accent3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" name="Google Shape;1514;p44">
              <a:extLst>
                <a:ext uri="{FF2B5EF4-FFF2-40B4-BE49-F238E27FC236}">
                  <a16:creationId xmlns:a16="http://schemas.microsoft.com/office/drawing/2014/main" id="{642DA9E5-B7AD-D513-CBCA-B180F77508DD}"/>
                </a:ext>
              </a:extLst>
            </p:cNvPr>
            <p:cNvSpPr txBox="1"/>
            <p:nvPr/>
          </p:nvSpPr>
          <p:spPr>
            <a:xfrm>
              <a:off x="-217136" y="3752826"/>
              <a:ext cx="2749047" cy="354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accent4"/>
                  </a:solidFill>
                  <a:latin typeface="Calibri "/>
                  <a:ea typeface="Fira Sans Extra Condensed Medium"/>
                  <a:cs typeface="Fira Sans Extra Condensed Medium"/>
                  <a:sym typeface="Fira Sans Extra Condensed Medium"/>
                </a:rPr>
                <a:t>Cyberharcèlement</a:t>
              </a:r>
              <a:endParaRPr sz="2400" b="1" dirty="0">
                <a:solidFill>
                  <a:schemeClr val="accent4"/>
                </a:solidFill>
                <a:latin typeface="Calibri 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" name="Google Shape;1518;p44">
              <a:extLst>
                <a:ext uri="{FF2B5EF4-FFF2-40B4-BE49-F238E27FC236}">
                  <a16:creationId xmlns:a16="http://schemas.microsoft.com/office/drawing/2014/main" id="{848CD7CB-870F-7239-F06C-E9D89A9A0A8F}"/>
                </a:ext>
              </a:extLst>
            </p:cNvPr>
            <p:cNvSpPr txBox="1"/>
            <p:nvPr/>
          </p:nvSpPr>
          <p:spPr>
            <a:xfrm>
              <a:off x="-217136" y="4401544"/>
              <a:ext cx="2845267" cy="354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accent5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actes de violence</a:t>
              </a:r>
              <a:endParaRPr sz="2400" b="1" dirty="0">
                <a:solidFill>
                  <a:schemeClr val="accent5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Google Shape;1522;p44">
              <a:extLst>
                <a:ext uri="{FF2B5EF4-FFF2-40B4-BE49-F238E27FC236}">
                  <a16:creationId xmlns:a16="http://schemas.microsoft.com/office/drawing/2014/main" id="{36DC87F8-A4EC-EACE-23CE-4A1D21058F73}"/>
                </a:ext>
              </a:extLst>
            </p:cNvPr>
            <p:cNvSpPr txBox="1"/>
            <p:nvPr/>
          </p:nvSpPr>
          <p:spPr>
            <a:xfrm>
              <a:off x="-357698" y="5058035"/>
              <a:ext cx="3128632" cy="354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accent6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Menaces physiques</a:t>
              </a:r>
              <a:endParaRPr sz="2400" b="1" dirty="0">
                <a:solidFill>
                  <a:schemeClr val="accent6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F121F82-E6FA-EF52-8793-44ADE266FC16}"/>
                </a:ext>
              </a:extLst>
            </p:cNvPr>
            <p:cNvSpPr txBox="1"/>
            <p:nvPr/>
          </p:nvSpPr>
          <p:spPr>
            <a:xfrm>
              <a:off x="743991" y="5418089"/>
              <a:ext cx="3218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*disent avoir déjà vécu l’une de ces violences </a:t>
              </a:r>
              <a:endParaRPr lang="fr-BE" sz="1100" dirty="0"/>
            </a:p>
          </p:txBody>
        </p:sp>
      </p:grpSp>
      <p:graphicFrame>
        <p:nvGraphicFramePr>
          <p:cNvPr id="18" name="Tableau 18">
            <a:extLst>
              <a:ext uri="{FF2B5EF4-FFF2-40B4-BE49-F238E27FC236}">
                <a16:creationId xmlns:a16="http://schemas.microsoft.com/office/drawing/2014/main" id="{60B28526-C393-C97F-3190-6483AE624847}"/>
              </a:ext>
            </a:extLst>
          </p:cNvPr>
          <p:cNvGraphicFramePr>
            <a:graphicFrameLocks noGrp="1"/>
          </p:cNvGraphicFramePr>
          <p:nvPr/>
        </p:nvGraphicFramePr>
        <p:xfrm>
          <a:off x="5090359" y="1227665"/>
          <a:ext cx="4275583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197">
                  <a:extLst>
                    <a:ext uri="{9D8B030D-6E8A-4147-A177-3AD203B41FA5}">
                      <a16:colId xmlns:a16="http://schemas.microsoft.com/office/drawing/2014/main" val="1515177068"/>
                    </a:ext>
                  </a:extLst>
                </a:gridCol>
                <a:gridCol w="1449693">
                  <a:extLst>
                    <a:ext uri="{9D8B030D-6E8A-4147-A177-3AD203B41FA5}">
                      <a16:colId xmlns:a16="http://schemas.microsoft.com/office/drawing/2014/main" val="1255609401"/>
                    </a:ext>
                  </a:extLst>
                </a:gridCol>
                <a:gridCol w="1449693">
                  <a:extLst>
                    <a:ext uri="{9D8B030D-6E8A-4147-A177-3AD203B41FA5}">
                      <a16:colId xmlns:a16="http://schemas.microsoft.com/office/drawing/2014/main" val="2845607530"/>
                    </a:ext>
                  </a:extLst>
                </a:gridCol>
              </a:tblGrid>
              <a:tr h="637727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800" b="1" kern="1200" dirty="0">
                        <a:solidFill>
                          <a:schemeClr val="bg1"/>
                        </a:solidFill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kern="1200" dirty="0">
                          <a:solidFill>
                            <a:schemeClr val="bg1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79 %</a:t>
                      </a:r>
                      <a:endParaRPr lang="fr-BE" sz="1800" b="1" kern="1200" dirty="0">
                        <a:solidFill>
                          <a:schemeClr val="bg1"/>
                        </a:solidFill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kern="1200" dirty="0">
                        <a:solidFill>
                          <a:schemeClr val="bg1"/>
                        </a:solidFill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65 %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kern="1200" dirty="0">
                        <a:solidFill>
                          <a:schemeClr val="bg1"/>
                        </a:solidFill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55 %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93356"/>
                  </a:ext>
                </a:extLst>
              </a:tr>
              <a:tr h="63772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69 %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55 %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55 %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014947"/>
                  </a:ext>
                </a:extLst>
              </a:tr>
              <a:tr h="63772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65 %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45 %</a:t>
                      </a:r>
                      <a:endParaRPr lang="fr-BE" sz="1800" b="1" kern="1200" dirty="0">
                        <a:solidFill>
                          <a:srgbClr val="C00000"/>
                        </a:solidFill>
                        <a:latin typeface="Amasis MT Pro Black" panose="02040A040500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24 %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694022"/>
                  </a:ext>
                </a:extLst>
              </a:tr>
              <a:tr h="63772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34 %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22 %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11 %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55708"/>
                  </a:ext>
                </a:extLst>
              </a:tr>
              <a:tr h="63772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28 %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14 %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16 %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977409"/>
                  </a:ext>
                </a:extLst>
              </a:tr>
              <a:tr h="63772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22 %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b="1" kern="1200" dirty="0">
                          <a:solidFill>
                            <a:srgbClr val="C00000"/>
                          </a:solidFill>
                          <a:latin typeface="Amasis MT Pro Black" panose="02040A04050005020304" pitchFamily="18" charset="0"/>
                          <a:ea typeface="+mn-ea"/>
                          <a:cs typeface="+mn-cs"/>
                        </a:rPr>
                        <a:t>18 %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826524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02BA6826-0E73-EBEB-9406-F3745D7B2B22}"/>
              </a:ext>
            </a:extLst>
          </p:cNvPr>
          <p:cNvSpPr txBox="1"/>
          <p:nvPr/>
        </p:nvSpPr>
        <p:spPr>
          <a:xfrm>
            <a:off x="3152968" y="930122"/>
            <a:ext cx="123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Moyenne</a:t>
            </a:r>
            <a:endParaRPr lang="fr-BE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1647B7A-9B7C-E6F0-5B4C-C9C4F2CC5F16}"/>
              </a:ext>
            </a:extLst>
          </p:cNvPr>
          <p:cNvSpPr txBox="1"/>
          <p:nvPr/>
        </p:nvSpPr>
        <p:spPr>
          <a:xfrm>
            <a:off x="5022953" y="894228"/>
            <a:ext cx="147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bourgmestres</a:t>
            </a:r>
            <a:endParaRPr lang="fr-BE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E74401B-1CAA-D714-EA89-514C910C41D7}"/>
              </a:ext>
            </a:extLst>
          </p:cNvPr>
          <p:cNvSpPr txBox="1"/>
          <p:nvPr/>
        </p:nvSpPr>
        <p:spPr>
          <a:xfrm>
            <a:off x="6657824" y="894228"/>
            <a:ext cx="11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échevin.e</a:t>
            </a:r>
            <a:endParaRPr lang="fr-BE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FCCDEE7-F740-E2AC-EAEB-91D12D0CA2CB}"/>
              </a:ext>
            </a:extLst>
          </p:cNvPr>
          <p:cNvSpPr txBox="1"/>
          <p:nvPr/>
        </p:nvSpPr>
        <p:spPr>
          <a:xfrm>
            <a:off x="7983300" y="894228"/>
            <a:ext cx="12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Psdt CPAS</a:t>
            </a:r>
            <a:endParaRPr lang="fr-BE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D8B9770-96C3-46E9-1939-6BF77C74DF0B}"/>
              </a:ext>
            </a:extLst>
          </p:cNvPr>
          <p:cNvSpPr txBox="1"/>
          <p:nvPr/>
        </p:nvSpPr>
        <p:spPr>
          <a:xfrm>
            <a:off x="0" y="109870"/>
            <a:ext cx="6534061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La violence envers les élu.es </a:t>
            </a:r>
            <a:endParaRPr lang="fr-BE" sz="2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1E56938-8FD1-B6C4-A638-8394ACECD5E6}"/>
              </a:ext>
            </a:extLst>
          </p:cNvPr>
          <p:cNvSpPr txBox="1"/>
          <p:nvPr/>
        </p:nvSpPr>
        <p:spPr>
          <a:xfrm>
            <a:off x="0" y="509980"/>
            <a:ext cx="1663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N= 483</a:t>
            </a:r>
          </a:p>
        </p:txBody>
      </p:sp>
    </p:spTree>
    <p:extLst>
      <p:ext uri="{BB962C8B-B14F-4D97-AF65-F5344CB8AC3E}">
        <p14:creationId xmlns:p14="http://schemas.microsoft.com/office/powerpoint/2010/main" val="277557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62A4557-0426-1612-DF62-273DFF27E9D9}"/>
              </a:ext>
            </a:extLst>
          </p:cNvPr>
          <p:cNvSpPr txBox="1"/>
          <p:nvPr/>
        </p:nvSpPr>
        <p:spPr>
          <a:xfrm>
            <a:off x="0" y="109870"/>
            <a:ext cx="9028590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La violence envers les élu.es: les démarches entreprises </a:t>
            </a:r>
            <a:endParaRPr lang="fr-BE" sz="2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E967F4E-EF40-0FF3-6001-B9F156CF21B4}"/>
              </a:ext>
            </a:extLst>
          </p:cNvPr>
          <p:cNvSpPr txBox="1"/>
          <p:nvPr/>
        </p:nvSpPr>
        <p:spPr>
          <a:xfrm>
            <a:off x="0" y="509980"/>
            <a:ext cx="1663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N= 483</a:t>
            </a:r>
          </a:p>
        </p:txBody>
      </p:sp>
      <p:grpSp>
        <p:nvGrpSpPr>
          <p:cNvPr id="57" name="Google Shape;1213;p38">
            <a:extLst>
              <a:ext uri="{FF2B5EF4-FFF2-40B4-BE49-F238E27FC236}">
                <a16:creationId xmlns:a16="http://schemas.microsoft.com/office/drawing/2014/main" id="{F288EFCA-0650-300F-B531-0345EDABFADA}"/>
              </a:ext>
            </a:extLst>
          </p:cNvPr>
          <p:cNvGrpSpPr/>
          <p:nvPr/>
        </p:nvGrpSpPr>
        <p:grpSpPr>
          <a:xfrm>
            <a:off x="3932808" y="1173633"/>
            <a:ext cx="5973191" cy="3152120"/>
            <a:chOff x="2737692" y="1475375"/>
            <a:chExt cx="1652524" cy="2855742"/>
          </a:xfrm>
        </p:grpSpPr>
        <p:sp>
          <p:nvSpPr>
            <p:cNvPr id="58" name="Google Shape;1214;p38">
              <a:extLst>
                <a:ext uri="{FF2B5EF4-FFF2-40B4-BE49-F238E27FC236}">
                  <a16:creationId xmlns:a16="http://schemas.microsoft.com/office/drawing/2014/main" id="{AA858C41-1033-CDF8-9AF8-1C195E211D6D}"/>
                </a:ext>
              </a:extLst>
            </p:cNvPr>
            <p:cNvSpPr/>
            <p:nvPr/>
          </p:nvSpPr>
          <p:spPr>
            <a:xfrm>
              <a:off x="2737700" y="1752087"/>
              <a:ext cx="169190" cy="185025"/>
            </a:xfrm>
            <a:custGeom>
              <a:avLst/>
              <a:gdLst/>
              <a:ahLst/>
              <a:cxnLst/>
              <a:rect l="l" t="t" r="r" b="b"/>
              <a:pathLst>
                <a:path w="5727" h="6263" extrusionOk="0">
                  <a:moveTo>
                    <a:pt x="5394" y="0"/>
                  </a:moveTo>
                  <a:lnTo>
                    <a:pt x="0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FB856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15;p38">
              <a:extLst>
                <a:ext uri="{FF2B5EF4-FFF2-40B4-BE49-F238E27FC236}">
                  <a16:creationId xmlns:a16="http://schemas.microsoft.com/office/drawing/2014/main" id="{756FBE2B-5D23-B779-0487-C91CC7BAE849}"/>
                </a:ext>
              </a:extLst>
            </p:cNvPr>
            <p:cNvSpPr/>
            <p:nvPr/>
          </p:nvSpPr>
          <p:spPr>
            <a:xfrm>
              <a:off x="3142081" y="4173169"/>
              <a:ext cx="180121" cy="157948"/>
            </a:xfrm>
            <a:custGeom>
              <a:avLst/>
              <a:gdLst/>
              <a:ahLst/>
              <a:cxnLst/>
              <a:rect l="l" t="t" r="r" b="b"/>
              <a:pathLst>
                <a:path w="6097" h="5740" extrusionOk="0">
                  <a:moveTo>
                    <a:pt x="6097" y="1"/>
                  </a:moveTo>
                  <a:lnTo>
                    <a:pt x="1" y="703"/>
                  </a:lnTo>
                  <a:lnTo>
                    <a:pt x="4799" y="5739"/>
                  </a:lnTo>
                  <a:lnTo>
                    <a:pt x="6097" y="1"/>
                  </a:lnTo>
                  <a:close/>
                </a:path>
              </a:pathLst>
            </a:custGeom>
            <a:solidFill>
              <a:srgbClr val="FB856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16;p38">
              <a:extLst>
                <a:ext uri="{FF2B5EF4-FFF2-40B4-BE49-F238E27FC236}">
                  <a16:creationId xmlns:a16="http://schemas.microsoft.com/office/drawing/2014/main" id="{5ED6A864-4984-BA82-9299-4E6E0FAA797D}"/>
                </a:ext>
              </a:extLst>
            </p:cNvPr>
            <p:cNvSpPr/>
            <p:nvPr/>
          </p:nvSpPr>
          <p:spPr>
            <a:xfrm>
              <a:off x="3822661" y="4173169"/>
              <a:ext cx="179766" cy="157948"/>
            </a:xfrm>
            <a:custGeom>
              <a:avLst/>
              <a:gdLst/>
              <a:ahLst/>
              <a:cxnLst/>
              <a:rect l="l" t="t" r="r" b="b"/>
              <a:pathLst>
                <a:path w="6085" h="5740" extrusionOk="0">
                  <a:moveTo>
                    <a:pt x="0" y="1"/>
                  </a:moveTo>
                  <a:lnTo>
                    <a:pt x="1286" y="5739"/>
                  </a:lnTo>
                  <a:lnTo>
                    <a:pt x="6084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856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17;p38">
              <a:extLst>
                <a:ext uri="{FF2B5EF4-FFF2-40B4-BE49-F238E27FC236}">
                  <a16:creationId xmlns:a16="http://schemas.microsoft.com/office/drawing/2014/main" id="{550F19E4-31DC-449B-1888-86159108FE8B}"/>
                </a:ext>
              </a:extLst>
            </p:cNvPr>
            <p:cNvSpPr/>
            <p:nvPr/>
          </p:nvSpPr>
          <p:spPr>
            <a:xfrm>
              <a:off x="3432181" y="1475375"/>
              <a:ext cx="158673" cy="139322"/>
            </a:xfrm>
            <a:custGeom>
              <a:avLst/>
              <a:gdLst/>
              <a:ahLst/>
              <a:cxnLst/>
              <a:rect l="l" t="t" r="r" b="b"/>
              <a:pathLst>
                <a:path w="5371" h="4716" extrusionOk="0">
                  <a:moveTo>
                    <a:pt x="953" y="0"/>
                  </a:moveTo>
                  <a:lnTo>
                    <a:pt x="1" y="4715"/>
                  </a:lnTo>
                  <a:lnTo>
                    <a:pt x="5370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B856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18;p38">
              <a:extLst>
                <a:ext uri="{FF2B5EF4-FFF2-40B4-BE49-F238E27FC236}">
                  <a16:creationId xmlns:a16="http://schemas.microsoft.com/office/drawing/2014/main" id="{AAF62DFF-5BDE-0DAA-F008-A500857B680F}"/>
                </a:ext>
              </a:extLst>
            </p:cNvPr>
            <p:cNvSpPr/>
            <p:nvPr/>
          </p:nvSpPr>
          <p:spPr>
            <a:xfrm>
              <a:off x="2839314" y="1564000"/>
              <a:ext cx="1544895" cy="2632899"/>
            </a:xfrm>
            <a:custGeom>
              <a:avLst/>
              <a:gdLst/>
              <a:ahLst/>
              <a:cxnLst/>
              <a:rect l="l" t="t" r="r" b="b"/>
              <a:pathLst>
                <a:path w="52294" h="84273" extrusionOk="0">
                  <a:moveTo>
                    <a:pt x="1" y="1"/>
                  </a:moveTo>
                  <a:lnTo>
                    <a:pt x="1" y="84273"/>
                  </a:lnTo>
                  <a:lnTo>
                    <a:pt x="52293" y="84273"/>
                  </a:lnTo>
                  <a:lnTo>
                    <a:pt x="522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1219;p38">
              <a:extLst>
                <a:ext uri="{FF2B5EF4-FFF2-40B4-BE49-F238E27FC236}">
                  <a16:creationId xmlns:a16="http://schemas.microsoft.com/office/drawing/2014/main" id="{DC777B37-FEDC-B361-03E6-EFA863EE3A9E}"/>
                </a:ext>
              </a:extLst>
            </p:cNvPr>
            <p:cNvSpPr/>
            <p:nvPr/>
          </p:nvSpPr>
          <p:spPr>
            <a:xfrm>
              <a:off x="2737692" y="1475376"/>
              <a:ext cx="725379" cy="308231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35909" y="22420"/>
                  </a:lnTo>
                  <a:cubicBezTo>
                    <a:pt x="38386" y="22420"/>
                    <a:pt x="40386" y="20407"/>
                    <a:pt x="40386" y="17931"/>
                  </a:cubicBezTo>
                  <a:lnTo>
                    <a:pt x="40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b="1" dirty="0">
                  <a:solidFill>
                    <a:srgbClr val="FFFFFF"/>
                  </a:solidFill>
                  <a:latin typeface="Amasis MT Pro Black" panose="02040A040500050203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59%</a:t>
              </a:r>
              <a:endParaRPr b="1" dirty="0">
                <a:latin typeface="Amasis MT Pro Black" panose="02040A04050005020304" pitchFamily="18" charset="0"/>
              </a:endParaRPr>
            </a:p>
          </p:txBody>
        </p:sp>
        <p:sp>
          <p:nvSpPr>
            <p:cNvPr id="64" name="Google Shape;1220;p38">
              <a:extLst>
                <a:ext uri="{FF2B5EF4-FFF2-40B4-BE49-F238E27FC236}">
                  <a16:creationId xmlns:a16="http://schemas.microsoft.com/office/drawing/2014/main" id="{7E4A9681-FFB1-C925-9C40-494DD7CC542D}"/>
                </a:ext>
              </a:extLst>
            </p:cNvPr>
            <p:cNvSpPr/>
            <p:nvPr/>
          </p:nvSpPr>
          <p:spPr>
            <a:xfrm>
              <a:off x="3287784" y="3972658"/>
              <a:ext cx="580168" cy="358459"/>
            </a:xfrm>
            <a:custGeom>
              <a:avLst/>
              <a:gdLst/>
              <a:ahLst/>
              <a:cxnLst/>
              <a:rect l="l" t="t" r="r" b="b"/>
              <a:pathLst>
                <a:path w="24505" h="18789" extrusionOk="0">
                  <a:moveTo>
                    <a:pt x="4490" y="0"/>
                  </a:moveTo>
                  <a:cubicBezTo>
                    <a:pt x="2013" y="0"/>
                    <a:pt x="1" y="2012"/>
                    <a:pt x="1" y="4489"/>
                  </a:cubicBezTo>
                  <a:lnTo>
                    <a:pt x="1" y="18788"/>
                  </a:lnTo>
                  <a:lnTo>
                    <a:pt x="24504" y="18788"/>
                  </a:lnTo>
                  <a:lnTo>
                    <a:pt x="24504" y="4489"/>
                  </a:lnTo>
                  <a:cubicBezTo>
                    <a:pt x="24504" y="2012"/>
                    <a:pt x="22492" y="0"/>
                    <a:pt x="20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200"/>
            </a:p>
          </p:txBody>
        </p:sp>
        <p:sp>
          <p:nvSpPr>
            <p:cNvPr id="66" name="Google Shape;1222;p38">
              <a:extLst>
                <a:ext uri="{FF2B5EF4-FFF2-40B4-BE49-F238E27FC236}">
                  <a16:creationId xmlns:a16="http://schemas.microsoft.com/office/drawing/2014/main" id="{DFED96B6-F681-A9C2-FF0C-5358BD6D09D7}"/>
                </a:ext>
              </a:extLst>
            </p:cNvPr>
            <p:cNvSpPr txBox="1"/>
            <p:nvPr/>
          </p:nvSpPr>
          <p:spPr>
            <a:xfrm>
              <a:off x="2853184" y="1564000"/>
              <a:ext cx="1537032" cy="2439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sz="1400" dirty="0"/>
                <a:t>Discussion directe et/ou interpersonnelle avec le citoyen </a:t>
              </a:r>
              <a:r>
                <a:rPr lang="fr-BE" sz="1400" b="1" dirty="0"/>
                <a:t>(25%)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sz="1400" dirty="0"/>
                <a:t>Dépôt de plainte auprès de la police 			       </a:t>
              </a:r>
              <a:r>
                <a:rPr lang="fr-BE" sz="1400" b="1" dirty="0"/>
                <a:t>(14%)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sz="1400" dirty="0"/>
                <a:t>Constitution d’un dossier de preuves </a:t>
              </a:r>
              <a:br>
                <a:rPr lang="fr-BE" sz="1400" dirty="0"/>
              </a:br>
              <a:r>
                <a:rPr lang="fr-BE" sz="1400" dirty="0"/>
                <a:t>+ conservation en cas de récidive</a:t>
              </a:r>
              <a:r>
                <a:rPr lang="fr-BE" sz="1400" b="1" dirty="0"/>
                <a:t> 				       (9%)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sz="1400" dirty="0"/>
                <a:t>Enclenchement d’une procédure judiciaire au pénal </a:t>
              </a:r>
            </a:p>
            <a:p>
              <a:r>
                <a:rPr lang="fr-BE" sz="1400" dirty="0"/>
                <a:t>       ou au civil  		                                                                 </a:t>
              </a:r>
              <a:r>
                <a:rPr lang="fr-BE" sz="1400" b="1" dirty="0"/>
                <a:t>(4%)</a:t>
              </a:r>
            </a:p>
            <a:p>
              <a:endParaRPr lang="fr-BE" sz="1400" b="1" dirty="0"/>
            </a:p>
          </p:txBody>
        </p:sp>
      </p:grpSp>
      <p:grpSp>
        <p:nvGrpSpPr>
          <p:cNvPr id="47" name="Google Shape;1193;p38">
            <a:extLst>
              <a:ext uri="{FF2B5EF4-FFF2-40B4-BE49-F238E27FC236}">
                <a16:creationId xmlns:a16="http://schemas.microsoft.com/office/drawing/2014/main" id="{02F40C70-67E9-C5F1-C465-F9A8043474D5}"/>
              </a:ext>
            </a:extLst>
          </p:cNvPr>
          <p:cNvGrpSpPr/>
          <p:nvPr/>
        </p:nvGrpSpPr>
        <p:grpSpPr>
          <a:xfrm>
            <a:off x="4224461" y="4108203"/>
            <a:ext cx="1402174" cy="1583345"/>
            <a:chOff x="710263" y="1475375"/>
            <a:chExt cx="1651807" cy="2867388"/>
          </a:xfrm>
        </p:grpSpPr>
        <p:sp>
          <p:nvSpPr>
            <p:cNvPr id="48" name="Google Shape;1194;p38">
              <a:extLst>
                <a:ext uri="{FF2B5EF4-FFF2-40B4-BE49-F238E27FC236}">
                  <a16:creationId xmlns:a16="http://schemas.microsoft.com/office/drawing/2014/main" id="{FE6356E5-13BB-4120-B336-34A553E79A69}"/>
                </a:ext>
              </a:extLst>
            </p:cNvPr>
            <p:cNvSpPr/>
            <p:nvPr/>
          </p:nvSpPr>
          <p:spPr>
            <a:xfrm>
              <a:off x="710263" y="2113046"/>
              <a:ext cx="169219" cy="185025"/>
            </a:xfrm>
            <a:custGeom>
              <a:avLst/>
              <a:gdLst/>
              <a:ahLst/>
              <a:cxnLst/>
              <a:rect l="l" t="t" r="r" b="b"/>
              <a:pathLst>
                <a:path w="5728" h="6263" extrusionOk="0">
                  <a:moveTo>
                    <a:pt x="5394" y="0"/>
                  </a:moveTo>
                  <a:lnTo>
                    <a:pt x="0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FBB831">
                <a:alpha val="5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95;p38">
              <a:extLst>
                <a:ext uri="{FF2B5EF4-FFF2-40B4-BE49-F238E27FC236}">
                  <a16:creationId xmlns:a16="http://schemas.microsoft.com/office/drawing/2014/main" id="{34B99859-0807-60A2-724E-3D612AAC5AD5}"/>
                </a:ext>
              </a:extLst>
            </p:cNvPr>
            <p:cNvSpPr/>
            <p:nvPr/>
          </p:nvSpPr>
          <p:spPr>
            <a:xfrm>
              <a:off x="1064103" y="4173169"/>
              <a:ext cx="179766" cy="169574"/>
            </a:xfrm>
            <a:custGeom>
              <a:avLst/>
              <a:gdLst/>
              <a:ahLst/>
              <a:cxnLst/>
              <a:rect l="l" t="t" r="r" b="b"/>
              <a:pathLst>
                <a:path w="6085" h="5740" extrusionOk="0">
                  <a:moveTo>
                    <a:pt x="6084" y="1"/>
                  </a:moveTo>
                  <a:lnTo>
                    <a:pt x="0" y="703"/>
                  </a:lnTo>
                  <a:lnTo>
                    <a:pt x="4798" y="5739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FBB831">
                <a:alpha val="5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96;p38">
              <a:extLst>
                <a:ext uri="{FF2B5EF4-FFF2-40B4-BE49-F238E27FC236}">
                  <a16:creationId xmlns:a16="http://schemas.microsoft.com/office/drawing/2014/main" id="{640E554B-5893-CA91-8894-B01149AE91BA}"/>
                </a:ext>
              </a:extLst>
            </p:cNvPr>
            <p:cNvSpPr/>
            <p:nvPr/>
          </p:nvSpPr>
          <p:spPr>
            <a:xfrm>
              <a:off x="1891336" y="4173169"/>
              <a:ext cx="179766" cy="169574"/>
            </a:xfrm>
            <a:custGeom>
              <a:avLst/>
              <a:gdLst/>
              <a:ahLst/>
              <a:cxnLst/>
              <a:rect l="l" t="t" r="r" b="b"/>
              <a:pathLst>
                <a:path w="6085" h="5740" extrusionOk="0">
                  <a:moveTo>
                    <a:pt x="1" y="1"/>
                  </a:moveTo>
                  <a:lnTo>
                    <a:pt x="1287" y="5739"/>
                  </a:lnTo>
                  <a:lnTo>
                    <a:pt x="6085" y="7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B831">
                <a:alpha val="5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97;p38">
              <a:extLst>
                <a:ext uri="{FF2B5EF4-FFF2-40B4-BE49-F238E27FC236}">
                  <a16:creationId xmlns:a16="http://schemas.microsoft.com/office/drawing/2014/main" id="{8164A92D-D6CD-8880-BE06-58582A0279E1}"/>
                </a:ext>
              </a:extLst>
            </p:cNvPr>
            <p:cNvSpPr/>
            <p:nvPr/>
          </p:nvSpPr>
          <p:spPr>
            <a:xfrm>
              <a:off x="1875148" y="1475375"/>
              <a:ext cx="158673" cy="139322"/>
            </a:xfrm>
            <a:custGeom>
              <a:avLst/>
              <a:gdLst/>
              <a:ahLst/>
              <a:cxnLst/>
              <a:rect l="l" t="t" r="r" b="b"/>
              <a:pathLst>
                <a:path w="5371" h="4716" extrusionOk="0">
                  <a:moveTo>
                    <a:pt x="953" y="0"/>
                  </a:moveTo>
                  <a:lnTo>
                    <a:pt x="1" y="4715"/>
                  </a:lnTo>
                  <a:lnTo>
                    <a:pt x="5371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BB831">
                <a:alpha val="5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98;p38">
              <a:extLst>
                <a:ext uri="{FF2B5EF4-FFF2-40B4-BE49-F238E27FC236}">
                  <a16:creationId xmlns:a16="http://schemas.microsoft.com/office/drawing/2014/main" id="{B4F752BE-5A01-5114-1BFA-2243B31C67D2}"/>
                </a:ext>
              </a:extLst>
            </p:cNvPr>
            <p:cNvSpPr/>
            <p:nvPr/>
          </p:nvSpPr>
          <p:spPr>
            <a:xfrm>
              <a:off x="816850" y="1569217"/>
              <a:ext cx="1545220" cy="2633274"/>
            </a:xfrm>
            <a:custGeom>
              <a:avLst/>
              <a:gdLst/>
              <a:ahLst/>
              <a:cxnLst/>
              <a:rect l="l" t="t" r="r" b="b"/>
              <a:pathLst>
                <a:path w="52305" h="84285" extrusionOk="0">
                  <a:moveTo>
                    <a:pt x="0" y="0"/>
                  </a:moveTo>
                  <a:lnTo>
                    <a:pt x="0" y="84284"/>
                  </a:lnTo>
                  <a:lnTo>
                    <a:pt x="52304" y="84284"/>
                  </a:lnTo>
                  <a:lnTo>
                    <a:pt x="523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1199;p38">
              <a:extLst>
                <a:ext uri="{FF2B5EF4-FFF2-40B4-BE49-F238E27FC236}">
                  <a16:creationId xmlns:a16="http://schemas.microsoft.com/office/drawing/2014/main" id="{08F42B37-3854-5976-6782-26E7AAF17891}"/>
                </a:ext>
              </a:extLst>
            </p:cNvPr>
            <p:cNvSpPr/>
            <p:nvPr/>
          </p:nvSpPr>
          <p:spPr>
            <a:xfrm>
              <a:off x="710263" y="1475375"/>
              <a:ext cx="1193133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35898" y="22420"/>
                  </a:lnTo>
                  <a:cubicBezTo>
                    <a:pt x="38374" y="22420"/>
                    <a:pt x="40386" y="20407"/>
                    <a:pt x="40386" y="17931"/>
                  </a:cubicBezTo>
                  <a:lnTo>
                    <a:pt x="40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b="1" dirty="0">
                  <a:solidFill>
                    <a:schemeClr val="bg1"/>
                  </a:solidFill>
                  <a:latin typeface="Amasis MT Pro Black" panose="02040A040500050203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41 %</a:t>
              </a:r>
              <a:endParaRPr b="1" dirty="0">
                <a:solidFill>
                  <a:schemeClr val="bg1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54" name="Google Shape;1200;p38">
              <a:extLst>
                <a:ext uri="{FF2B5EF4-FFF2-40B4-BE49-F238E27FC236}">
                  <a16:creationId xmlns:a16="http://schemas.microsoft.com/office/drawing/2014/main" id="{B1622A8E-07C6-3490-DC89-0E64EC73DD5C}"/>
                </a:ext>
              </a:extLst>
            </p:cNvPr>
            <p:cNvSpPr/>
            <p:nvPr/>
          </p:nvSpPr>
          <p:spPr>
            <a:xfrm>
              <a:off x="1205840" y="3787689"/>
              <a:ext cx="723555" cy="555074"/>
            </a:xfrm>
            <a:custGeom>
              <a:avLst/>
              <a:gdLst/>
              <a:ahLst/>
              <a:cxnLst/>
              <a:rect l="l" t="t" r="r" b="b"/>
              <a:pathLst>
                <a:path w="24492" h="18789" extrusionOk="0">
                  <a:moveTo>
                    <a:pt x="4489" y="0"/>
                  </a:moveTo>
                  <a:cubicBezTo>
                    <a:pt x="2013" y="0"/>
                    <a:pt x="0" y="2012"/>
                    <a:pt x="0" y="4489"/>
                  </a:cubicBezTo>
                  <a:lnTo>
                    <a:pt x="0" y="18788"/>
                  </a:lnTo>
                  <a:lnTo>
                    <a:pt x="24492" y="18788"/>
                  </a:lnTo>
                  <a:lnTo>
                    <a:pt x="24492" y="4489"/>
                  </a:lnTo>
                  <a:cubicBezTo>
                    <a:pt x="24492" y="2012"/>
                    <a:pt x="22491" y="0"/>
                    <a:pt x="20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200"/>
            </a:p>
          </p:txBody>
        </p:sp>
        <p:sp>
          <p:nvSpPr>
            <p:cNvPr id="56" name="Google Shape;1202;p38">
              <a:extLst>
                <a:ext uri="{FF2B5EF4-FFF2-40B4-BE49-F238E27FC236}">
                  <a16:creationId xmlns:a16="http://schemas.microsoft.com/office/drawing/2014/main" id="{1449873E-9A62-0A80-663D-67ED48E05466}"/>
                </a:ext>
              </a:extLst>
            </p:cNvPr>
            <p:cNvSpPr txBox="1"/>
            <p:nvPr/>
          </p:nvSpPr>
          <p:spPr>
            <a:xfrm>
              <a:off x="838166" y="2569804"/>
              <a:ext cx="14589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400" dirty="0"/>
                <a:t>Aucune démarche</a:t>
              </a:r>
              <a:endParaRPr sz="1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81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4A9ECD4-7315-5666-17AE-2C18109ADE96}"/>
              </a:ext>
            </a:extLst>
          </p:cNvPr>
          <p:cNvSpPr txBox="1"/>
          <p:nvPr/>
        </p:nvSpPr>
        <p:spPr>
          <a:xfrm flipH="1">
            <a:off x="4234649" y="73985"/>
            <a:ext cx="5585305" cy="70788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Relation entre les élu.es et les autorités supérieures </a:t>
            </a:r>
            <a:endParaRPr lang="fr-BE" sz="2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5B07AA-1663-FF6F-9DE8-C2EAD7ED92F0}"/>
              </a:ext>
            </a:extLst>
          </p:cNvPr>
          <p:cNvSpPr txBox="1"/>
          <p:nvPr/>
        </p:nvSpPr>
        <p:spPr>
          <a:xfrm>
            <a:off x="8860541" y="427928"/>
            <a:ext cx="887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N= 483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A12D9E0-2BC9-82FA-8BE9-C52AA3449290}"/>
              </a:ext>
            </a:extLst>
          </p:cNvPr>
          <p:cNvGrpSpPr/>
          <p:nvPr/>
        </p:nvGrpSpPr>
        <p:grpSpPr>
          <a:xfrm rot="10800000">
            <a:off x="3510211" y="1140998"/>
            <a:ext cx="1390168" cy="1154310"/>
            <a:chOff x="3122514" y="2005130"/>
            <a:chExt cx="3624705" cy="2847740"/>
          </a:xfrm>
        </p:grpSpPr>
        <p:sp>
          <p:nvSpPr>
            <p:cNvPr id="4" name="Google Shape;1724;p36">
              <a:extLst>
                <a:ext uri="{FF2B5EF4-FFF2-40B4-BE49-F238E27FC236}">
                  <a16:creationId xmlns:a16="http://schemas.microsoft.com/office/drawing/2014/main" id="{BA3EB897-5036-9718-5C70-472854EB3161}"/>
                </a:ext>
              </a:extLst>
            </p:cNvPr>
            <p:cNvSpPr/>
            <p:nvPr/>
          </p:nvSpPr>
          <p:spPr>
            <a:xfrm>
              <a:off x="3899479" y="2005130"/>
              <a:ext cx="2847740" cy="2847740"/>
            </a:xfrm>
            <a:custGeom>
              <a:avLst/>
              <a:gdLst/>
              <a:ahLst/>
              <a:cxnLst/>
              <a:rect l="l" t="t" r="r" b="b"/>
              <a:pathLst>
                <a:path w="33771" h="33771" extrusionOk="0">
                  <a:moveTo>
                    <a:pt x="16885" y="1"/>
                  </a:moveTo>
                  <a:cubicBezTo>
                    <a:pt x="7560" y="1"/>
                    <a:pt x="1" y="7561"/>
                    <a:pt x="1" y="16886"/>
                  </a:cubicBezTo>
                  <a:cubicBezTo>
                    <a:pt x="1" y="26211"/>
                    <a:pt x="7560" y="33770"/>
                    <a:pt x="16885" y="33770"/>
                  </a:cubicBezTo>
                  <a:cubicBezTo>
                    <a:pt x="26211" y="33770"/>
                    <a:pt x="33771" y="26211"/>
                    <a:pt x="33771" y="16886"/>
                  </a:cubicBezTo>
                  <a:cubicBezTo>
                    <a:pt x="33771" y="7561"/>
                    <a:pt x="26211" y="1"/>
                    <a:pt x="16885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725;p36">
              <a:extLst>
                <a:ext uri="{FF2B5EF4-FFF2-40B4-BE49-F238E27FC236}">
                  <a16:creationId xmlns:a16="http://schemas.microsoft.com/office/drawing/2014/main" id="{E1B927CF-5E1D-353A-C498-F64268EAFC3F}"/>
                </a:ext>
              </a:extLst>
            </p:cNvPr>
            <p:cNvSpPr/>
            <p:nvPr/>
          </p:nvSpPr>
          <p:spPr>
            <a:xfrm>
              <a:off x="3122514" y="2031054"/>
              <a:ext cx="2955423" cy="2289086"/>
            </a:xfrm>
            <a:custGeom>
              <a:avLst/>
              <a:gdLst/>
              <a:ahLst/>
              <a:cxnLst/>
              <a:rect l="l" t="t" r="r" b="b"/>
              <a:pathLst>
                <a:path w="35048" h="27146" extrusionOk="0">
                  <a:moveTo>
                    <a:pt x="26231" y="1"/>
                  </a:moveTo>
                  <a:cubicBezTo>
                    <a:pt x="26193" y="1"/>
                    <a:pt x="26155" y="3"/>
                    <a:pt x="26116" y="9"/>
                  </a:cubicBezTo>
                  <a:cubicBezTo>
                    <a:pt x="24558" y="241"/>
                    <a:pt x="24160" y="7049"/>
                    <a:pt x="22265" y="7912"/>
                  </a:cubicBezTo>
                  <a:cubicBezTo>
                    <a:pt x="20373" y="8775"/>
                    <a:pt x="14895" y="14418"/>
                    <a:pt x="14895" y="14418"/>
                  </a:cubicBezTo>
                  <a:lnTo>
                    <a:pt x="0" y="14418"/>
                  </a:lnTo>
                  <a:lnTo>
                    <a:pt x="0" y="25511"/>
                  </a:lnTo>
                  <a:lnTo>
                    <a:pt x="15561" y="25640"/>
                  </a:lnTo>
                  <a:lnTo>
                    <a:pt x="20140" y="26901"/>
                  </a:lnTo>
                  <a:cubicBezTo>
                    <a:pt x="20140" y="26901"/>
                    <a:pt x="21861" y="27145"/>
                    <a:pt x="23940" y="27145"/>
                  </a:cubicBezTo>
                  <a:cubicBezTo>
                    <a:pt x="25375" y="27145"/>
                    <a:pt x="26981" y="27029"/>
                    <a:pt x="28309" y="26635"/>
                  </a:cubicBezTo>
                  <a:cubicBezTo>
                    <a:pt x="31562" y="25671"/>
                    <a:pt x="30433" y="23315"/>
                    <a:pt x="30433" y="23315"/>
                  </a:cubicBezTo>
                  <a:cubicBezTo>
                    <a:pt x="33586" y="22254"/>
                    <a:pt x="31895" y="19796"/>
                    <a:pt x="31895" y="19796"/>
                  </a:cubicBezTo>
                  <a:cubicBezTo>
                    <a:pt x="33887" y="18836"/>
                    <a:pt x="32358" y="16013"/>
                    <a:pt x="32358" y="16013"/>
                  </a:cubicBezTo>
                  <a:cubicBezTo>
                    <a:pt x="35048" y="13788"/>
                    <a:pt x="32092" y="11961"/>
                    <a:pt x="32092" y="11961"/>
                  </a:cubicBezTo>
                  <a:cubicBezTo>
                    <a:pt x="32092" y="11961"/>
                    <a:pt x="30499" y="12050"/>
                    <a:pt x="28868" y="12050"/>
                  </a:cubicBezTo>
                  <a:cubicBezTo>
                    <a:pt x="27834" y="12050"/>
                    <a:pt x="26784" y="12014"/>
                    <a:pt x="26116" y="11896"/>
                  </a:cubicBezTo>
                  <a:cubicBezTo>
                    <a:pt x="24539" y="11617"/>
                    <a:pt x="25585" y="10169"/>
                    <a:pt x="26980" y="7213"/>
                  </a:cubicBezTo>
                  <a:cubicBezTo>
                    <a:pt x="28339" y="4334"/>
                    <a:pt x="27712" y="1"/>
                    <a:pt x="26231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726;p36">
              <a:extLst>
                <a:ext uri="{FF2B5EF4-FFF2-40B4-BE49-F238E27FC236}">
                  <a16:creationId xmlns:a16="http://schemas.microsoft.com/office/drawing/2014/main" id="{7FB4AA15-DECA-9D96-9F7A-63E0700DC32C}"/>
                </a:ext>
              </a:extLst>
            </p:cNvPr>
            <p:cNvSpPr/>
            <p:nvPr/>
          </p:nvSpPr>
          <p:spPr>
            <a:xfrm>
              <a:off x="5156408" y="3033097"/>
              <a:ext cx="705547" cy="1150024"/>
            </a:xfrm>
            <a:custGeom>
              <a:avLst/>
              <a:gdLst/>
              <a:ahLst/>
              <a:cxnLst/>
              <a:rect l="l" t="t" r="r" b="b"/>
              <a:pathLst>
                <a:path w="8367" h="13638" extrusionOk="0">
                  <a:moveTo>
                    <a:pt x="2125" y="0"/>
                  </a:moveTo>
                  <a:cubicBezTo>
                    <a:pt x="2125" y="0"/>
                    <a:pt x="644" y="2060"/>
                    <a:pt x="507" y="2592"/>
                  </a:cubicBezTo>
                  <a:cubicBezTo>
                    <a:pt x="411" y="2971"/>
                    <a:pt x="570" y="3363"/>
                    <a:pt x="831" y="3638"/>
                  </a:cubicBezTo>
                  <a:cubicBezTo>
                    <a:pt x="1115" y="3940"/>
                    <a:pt x="1513" y="4093"/>
                    <a:pt x="1904" y="4204"/>
                  </a:cubicBezTo>
                  <a:cubicBezTo>
                    <a:pt x="1983" y="4226"/>
                    <a:pt x="2062" y="4246"/>
                    <a:pt x="2141" y="4264"/>
                  </a:cubicBezTo>
                  <a:lnTo>
                    <a:pt x="1957" y="4532"/>
                  </a:lnTo>
                  <a:cubicBezTo>
                    <a:pt x="1622" y="4652"/>
                    <a:pt x="1311" y="4838"/>
                    <a:pt x="1046" y="5076"/>
                  </a:cubicBezTo>
                  <a:cubicBezTo>
                    <a:pt x="727" y="5365"/>
                    <a:pt x="391" y="5771"/>
                    <a:pt x="346" y="6216"/>
                  </a:cubicBezTo>
                  <a:cubicBezTo>
                    <a:pt x="301" y="6650"/>
                    <a:pt x="555" y="7056"/>
                    <a:pt x="905" y="7296"/>
                  </a:cubicBezTo>
                  <a:cubicBezTo>
                    <a:pt x="1051" y="7396"/>
                    <a:pt x="1209" y="7466"/>
                    <a:pt x="1374" y="7518"/>
                  </a:cubicBezTo>
                  <a:cubicBezTo>
                    <a:pt x="966" y="7671"/>
                    <a:pt x="603" y="7943"/>
                    <a:pt x="358" y="8314"/>
                  </a:cubicBezTo>
                  <a:cubicBezTo>
                    <a:pt x="132" y="8657"/>
                    <a:pt x="0" y="9086"/>
                    <a:pt x="65" y="9498"/>
                  </a:cubicBezTo>
                  <a:cubicBezTo>
                    <a:pt x="129" y="9908"/>
                    <a:pt x="376" y="10222"/>
                    <a:pt x="723" y="10437"/>
                  </a:cubicBezTo>
                  <a:cubicBezTo>
                    <a:pt x="774" y="10468"/>
                    <a:pt x="827" y="10497"/>
                    <a:pt x="881" y="10525"/>
                  </a:cubicBezTo>
                  <a:lnTo>
                    <a:pt x="766" y="10755"/>
                  </a:lnTo>
                  <a:cubicBezTo>
                    <a:pt x="755" y="10759"/>
                    <a:pt x="745" y="10762"/>
                    <a:pt x="735" y="10766"/>
                  </a:cubicBezTo>
                  <a:cubicBezTo>
                    <a:pt x="313" y="10929"/>
                    <a:pt x="134" y="11340"/>
                    <a:pt x="188" y="11773"/>
                  </a:cubicBezTo>
                  <a:cubicBezTo>
                    <a:pt x="265" y="12392"/>
                    <a:pt x="664" y="12926"/>
                    <a:pt x="1190" y="13242"/>
                  </a:cubicBezTo>
                  <a:cubicBezTo>
                    <a:pt x="1450" y="13518"/>
                    <a:pt x="1857" y="13637"/>
                    <a:pt x="2113" y="13637"/>
                  </a:cubicBezTo>
                  <a:cubicBezTo>
                    <a:pt x="2418" y="13637"/>
                    <a:pt x="2507" y="13467"/>
                    <a:pt x="1871" y="13190"/>
                  </a:cubicBezTo>
                  <a:cubicBezTo>
                    <a:pt x="1849" y="13156"/>
                    <a:pt x="1815" y="13128"/>
                    <a:pt x="1766" y="13114"/>
                  </a:cubicBezTo>
                  <a:cubicBezTo>
                    <a:pt x="1174" y="12942"/>
                    <a:pt x="645" y="12403"/>
                    <a:pt x="549" y="11781"/>
                  </a:cubicBezTo>
                  <a:cubicBezTo>
                    <a:pt x="526" y="11626"/>
                    <a:pt x="524" y="11456"/>
                    <a:pt x="601" y="11315"/>
                  </a:cubicBezTo>
                  <a:cubicBezTo>
                    <a:pt x="676" y="11174"/>
                    <a:pt x="820" y="11106"/>
                    <a:pt x="968" y="11068"/>
                  </a:cubicBezTo>
                  <a:cubicBezTo>
                    <a:pt x="1039" y="11049"/>
                    <a:pt x="1113" y="11037"/>
                    <a:pt x="1188" y="11029"/>
                  </a:cubicBezTo>
                  <a:lnTo>
                    <a:pt x="6442" y="11419"/>
                  </a:lnTo>
                  <a:lnTo>
                    <a:pt x="6442" y="11419"/>
                  </a:lnTo>
                  <a:lnTo>
                    <a:pt x="1047" y="10193"/>
                  </a:lnTo>
                  <a:lnTo>
                    <a:pt x="1039" y="10208"/>
                  </a:lnTo>
                  <a:cubicBezTo>
                    <a:pt x="982" y="10177"/>
                    <a:pt x="927" y="10146"/>
                    <a:pt x="875" y="10112"/>
                  </a:cubicBezTo>
                  <a:cubicBezTo>
                    <a:pt x="492" y="9864"/>
                    <a:pt x="342" y="9460"/>
                    <a:pt x="438" y="9017"/>
                  </a:cubicBezTo>
                  <a:cubicBezTo>
                    <a:pt x="548" y="8516"/>
                    <a:pt x="916" y="8115"/>
                    <a:pt x="1372" y="7900"/>
                  </a:cubicBezTo>
                  <a:lnTo>
                    <a:pt x="7904" y="7900"/>
                  </a:lnTo>
                  <a:lnTo>
                    <a:pt x="2514" y="7340"/>
                  </a:lnTo>
                  <a:cubicBezTo>
                    <a:pt x="2492" y="7324"/>
                    <a:pt x="2463" y="7313"/>
                    <a:pt x="2427" y="7312"/>
                  </a:cubicBezTo>
                  <a:cubicBezTo>
                    <a:pt x="2008" y="7286"/>
                    <a:pt x="1560" y="7265"/>
                    <a:pt x="1187" y="7052"/>
                  </a:cubicBezTo>
                  <a:cubicBezTo>
                    <a:pt x="888" y="6883"/>
                    <a:pt x="635" y="6544"/>
                    <a:pt x="713" y="6186"/>
                  </a:cubicBezTo>
                  <a:cubicBezTo>
                    <a:pt x="789" y="5834"/>
                    <a:pt x="1081" y="5506"/>
                    <a:pt x="1352" y="5283"/>
                  </a:cubicBezTo>
                  <a:cubicBezTo>
                    <a:pt x="1574" y="5100"/>
                    <a:pt x="1824" y="4960"/>
                    <a:pt x="2093" y="4865"/>
                  </a:cubicBezTo>
                  <a:lnTo>
                    <a:pt x="8367" y="4117"/>
                  </a:lnTo>
                  <a:lnTo>
                    <a:pt x="3594" y="4117"/>
                  </a:lnTo>
                  <a:cubicBezTo>
                    <a:pt x="3564" y="4071"/>
                    <a:pt x="3513" y="4037"/>
                    <a:pt x="3444" y="4037"/>
                  </a:cubicBezTo>
                  <a:cubicBezTo>
                    <a:pt x="3442" y="4037"/>
                    <a:pt x="3440" y="4037"/>
                    <a:pt x="3439" y="4037"/>
                  </a:cubicBezTo>
                  <a:cubicBezTo>
                    <a:pt x="3396" y="4038"/>
                    <a:pt x="3354" y="4039"/>
                    <a:pt x="3312" y="4039"/>
                  </a:cubicBezTo>
                  <a:cubicBezTo>
                    <a:pt x="2849" y="4039"/>
                    <a:pt x="2389" y="3973"/>
                    <a:pt x="1943" y="3844"/>
                  </a:cubicBezTo>
                  <a:cubicBezTo>
                    <a:pt x="1532" y="3725"/>
                    <a:pt x="1068" y="3524"/>
                    <a:pt x="895" y="3099"/>
                  </a:cubicBezTo>
                  <a:cubicBezTo>
                    <a:pt x="728" y="2690"/>
                    <a:pt x="976" y="2331"/>
                    <a:pt x="1312" y="2107"/>
                  </a:cubicBezTo>
                  <a:cubicBezTo>
                    <a:pt x="1692" y="1853"/>
                    <a:pt x="2574" y="1525"/>
                    <a:pt x="2580" y="1521"/>
                  </a:cubicBezTo>
                  <a:lnTo>
                    <a:pt x="8101" y="65"/>
                  </a:lnTo>
                  <a:lnTo>
                    <a:pt x="8101" y="65"/>
                  </a:lnTo>
                  <a:cubicBezTo>
                    <a:pt x="8101" y="65"/>
                    <a:pt x="6392" y="181"/>
                    <a:pt x="4725" y="181"/>
                  </a:cubicBezTo>
                  <a:cubicBezTo>
                    <a:pt x="3713" y="181"/>
                    <a:pt x="2716" y="138"/>
                    <a:pt x="2125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5E5C4DF-80C9-F687-BE7A-B5EEE46269A7}"/>
              </a:ext>
            </a:extLst>
          </p:cNvPr>
          <p:cNvSpPr/>
          <p:nvPr/>
        </p:nvSpPr>
        <p:spPr>
          <a:xfrm>
            <a:off x="135700" y="3477785"/>
            <a:ext cx="3466610" cy="14751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7D6C58-5E4A-41B6-DB53-13508072F789}"/>
              </a:ext>
            </a:extLst>
          </p:cNvPr>
          <p:cNvSpPr txBox="1"/>
          <p:nvPr/>
        </p:nvSpPr>
        <p:spPr>
          <a:xfrm>
            <a:off x="1519710" y="3439938"/>
            <a:ext cx="120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36%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4CB99F-18E8-8750-8FAD-9DD6A428E286}"/>
              </a:ext>
            </a:extLst>
          </p:cNvPr>
          <p:cNvSpPr txBox="1"/>
          <p:nvPr/>
        </p:nvSpPr>
        <p:spPr>
          <a:xfrm>
            <a:off x="135700" y="3884438"/>
            <a:ext cx="3588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des élu.es </a:t>
            </a:r>
            <a:r>
              <a:rPr lang="fr-BE" sz="1400" b="1" dirty="0"/>
              <a:t>donnent  une note de 7 à 10 </a:t>
            </a:r>
            <a:r>
              <a:rPr lang="fr-BE" sz="1400" dirty="0"/>
              <a:t>quant à leur satisfaction globale vis-à-vis de </a:t>
            </a:r>
            <a:r>
              <a:rPr lang="fr-BE" sz="1400" b="1" dirty="0"/>
              <a:t>leurs relations avec les autorités supérieures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9C85E7-3526-77AA-1ADF-EDDA75CEA489}"/>
              </a:ext>
            </a:extLst>
          </p:cNvPr>
          <p:cNvSpPr txBox="1"/>
          <p:nvPr/>
        </p:nvSpPr>
        <p:spPr>
          <a:xfrm>
            <a:off x="1785259" y="5825787"/>
            <a:ext cx="35329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00" dirty="0"/>
              <a:t>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79C23E0-C7E5-646F-C211-AFB021F1D321}"/>
              </a:ext>
            </a:extLst>
          </p:cNvPr>
          <p:cNvSpPr txBox="1"/>
          <p:nvPr/>
        </p:nvSpPr>
        <p:spPr>
          <a:xfrm>
            <a:off x="4970770" y="952229"/>
            <a:ext cx="4849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masis MT Pro Black" panose="02040A04050005020304" pitchFamily="18" charset="0"/>
              </a:rPr>
              <a:t>Niveau de satisfaction par item</a:t>
            </a:r>
            <a:endParaRPr lang="fr-BE" sz="1600" dirty="0">
              <a:latin typeface="Amasis MT Pro Black" panose="02040A04050005020304" pitchFamily="18" charset="0"/>
            </a:endParaRPr>
          </a:p>
        </p:txBody>
      </p:sp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CA83DB84-8516-1315-D671-4DB770754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2579"/>
              </p:ext>
            </p:extLst>
          </p:nvPr>
        </p:nvGraphicFramePr>
        <p:xfrm>
          <a:off x="578658" y="2222205"/>
          <a:ext cx="2345489" cy="791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0771">
                  <a:extLst>
                    <a:ext uri="{9D8B030D-6E8A-4147-A177-3AD203B41FA5}">
                      <a16:colId xmlns:a16="http://schemas.microsoft.com/office/drawing/2014/main" val="3670112999"/>
                    </a:ext>
                  </a:extLst>
                </a:gridCol>
                <a:gridCol w="593452">
                  <a:extLst>
                    <a:ext uri="{9D8B030D-6E8A-4147-A177-3AD203B41FA5}">
                      <a16:colId xmlns:a16="http://schemas.microsoft.com/office/drawing/2014/main" val="2753237377"/>
                    </a:ext>
                  </a:extLst>
                </a:gridCol>
                <a:gridCol w="541266">
                  <a:extLst>
                    <a:ext uri="{9D8B030D-6E8A-4147-A177-3AD203B41FA5}">
                      <a16:colId xmlns:a16="http://schemas.microsoft.com/office/drawing/2014/main" val="2140524521"/>
                    </a:ext>
                  </a:extLst>
                </a:gridCol>
              </a:tblGrid>
              <a:tr h="212116">
                <a:tc>
                  <a:txBody>
                    <a:bodyPr/>
                    <a:lstStyle/>
                    <a:p>
                      <a:r>
                        <a:rPr lang="fr-BE" sz="1100" dirty="0"/>
                        <a:t>Bourgmestres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51%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6506"/>
                  </a:ext>
                </a:extLst>
              </a:tr>
              <a:tr h="216223">
                <a:tc>
                  <a:txBody>
                    <a:bodyPr/>
                    <a:lstStyle/>
                    <a:p>
                      <a:r>
                        <a:rPr lang="fr-BE" sz="1100" dirty="0" err="1"/>
                        <a:t>Echevin.nes</a:t>
                      </a:r>
                      <a:endParaRPr lang="fr-B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38%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0721"/>
                  </a:ext>
                </a:extLst>
              </a:tr>
              <a:tr h="273317">
                <a:tc>
                  <a:txBody>
                    <a:bodyPr/>
                    <a:lstStyle/>
                    <a:p>
                      <a:r>
                        <a:rPr lang="fr-BE" sz="1100" dirty="0"/>
                        <a:t>Président.es CPAS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45%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53376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0DD680D-EF22-A065-5AF2-E40F4177D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" y="563442"/>
            <a:ext cx="3481118" cy="148755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F92B3A2-1169-A699-392D-822EC03CC172}"/>
              </a:ext>
            </a:extLst>
          </p:cNvPr>
          <p:cNvSpPr txBox="1"/>
          <p:nvPr/>
        </p:nvSpPr>
        <p:spPr>
          <a:xfrm>
            <a:off x="1563396" y="609652"/>
            <a:ext cx="111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43%</a:t>
            </a:r>
            <a:endParaRPr lang="fr-BE" sz="3200" b="1" dirty="0">
              <a:solidFill>
                <a:srgbClr val="C0000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3D59927-C00A-9AAA-0B8B-C1DD49F90D8A}"/>
              </a:ext>
            </a:extLst>
          </p:cNvPr>
          <p:cNvSpPr txBox="1"/>
          <p:nvPr/>
        </p:nvSpPr>
        <p:spPr>
          <a:xfrm>
            <a:off x="248210" y="1128371"/>
            <a:ext cx="31567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/>
              <a:t>Des élu.es </a:t>
            </a:r>
            <a:r>
              <a:rPr lang="fr-FR" sz="1300" b="1" dirty="0"/>
              <a:t>donnent une note de 1 à 5 </a:t>
            </a:r>
            <a:r>
              <a:rPr lang="fr-FR" sz="1300" dirty="0"/>
              <a:t>quant à leur satisfaction globale vis-à-vis de leurs relations avec les autorités supérieures</a:t>
            </a:r>
            <a:endParaRPr lang="fr-BE" sz="13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C208663-470F-C492-38C4-F08B7B10D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602310" y="3577274"/>
            <a:ext cx="1390008" cy="11583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2F29DD1-D28D-B0DD-57A6-72F10986DF20}"/>
              </a:ext>
            </a:extLst>
          </p:cNvPr>
          <p:cNvSpPr/>
          <p:nvPr/>
        </p:nvSpPr>
        <p:spPr>
          <a:xfrm>
            <a:off x="5486443" y="1194427"/>
            <a:ext cx="3817837" cy="185591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1" name="Tableau 9">
            <a:extLst>
              <a:ext uri="{FF2B5EF4-FFF2-40B4-BE49-F238E27FC236}">
                <a16:creationId xmlns:a16="http://schemas.microsoft.com/office/drawing/2014/main" id="{957F8638-3600-C115-1AEB-B202B5787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84161"/>
              </p:ext>
            </p:extLst>
          </p:nvPr>
        </p:nvGraphicFramePr>
        <p:xfrm>
          <a:off x="638443" y="5260084"/>
          <a:ext cx="2345489" cy="876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0771">
                  <a:extLst>
                    <a:ext uri="{9D8B030D-6E8A-4147-A177-3AD203B41FA5}">
                      <a16:colId xmlns:a16="http://schemas.microsoft.com/office/drawing/2014/main" val="3670112999"/>
                    </a:ext>
                  </a:extLst>
                </a:gridCol>
                <a:gridCol w="593452">
                  <a:extLst>
                    <a:ext uri="{9D8B030D-6E8A-4147-A177-3AD203B41FA5}">
                      <a16:colId xmlns:a16="http://schemas.microsoft.com/office/drawing/2014/main" val="2753237377"/>
                    </a:ext>
                  </a:extLst>
                </a:gridCol>
                <a:gridCol w="541266">
                  <a:extLst>
                    <a:ext uri="{9D8B030D-6E8A-4147-A177-3AD203B41FA5}">
                      <a16:colId xmlns:a16="http://schemas.microsoft.com/office/drawing/2014/main" val="2140524521"/>
                    </a:ext>
                  </a:extLst>
                </a:gridCol>
              </a:tblGrid>
              <a:tr h="292243">
                <a:tc>
                  <a:txBody>
                    <a:bodyPr/>
                    <a:lstStyle/>
                    <a:p>
                      <a:r>
                        <a:rPr lang="fr-BE" sz="1100" dirty="0"/>
                        <a:t>Bourgmestres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26%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6506"/>
                  </a:ext>
                </a:extLst>
              </a:tr>
              <a:tr h="292243">
                <a:tc>
                  <a:txBody>
                    <a:bodyPr/>
                    <a:lstStyle/>
                    <a:p>
                      <a:r>
                        <a:rPr lang="fr-BE" sz="1100" dirty="0" err="1"/>
                        <a:t>Echevin.nes</a:t>
                      </a:r>
                      <a:endParaRPr lang="fr-B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40%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0721"/>
                  </a:ext>
                </a:extLst>
              </a:tr>
              <a:tr h="292243">
                <a:tc>
                  <a:txBody>
                    <a:bodyPr/>
                    <a:lstStyle/>
                    <a:p>
                      <a:r>
                        <a:rPr lang="fr-BE" sz="1100" dirty="0"/>
                        <a:t>Président.es CPAS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34%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53376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CA14FCA3-928C-E4A6-BF40-99658AE67350}"/>
              </a:ext>
            </a:extLst>
          </p:cNvPr>
          <p:cNvSpPr txBox="1"/>
          <p:nvPr/>
        </p:nvSpPr>
        <p:spPr>
          <a:xfrm>
            <a:off x="5562127" y="2024456"/>
            <a:ext cx="3817837" cy="18559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0" rIns="113792" bIns="113792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kern="1200" dirty="0"/>
              <a:t>Contenue de l’information reçue  	</a:t>
            </a:r>
            <a:r>
              <a:rPr lang="fr-BE" sz="1400" b="1" kern="1200" dirty="0"/>
              <a:t>(36%)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kern="1200" dirty="0"/>
              <a:t>Soutien financier pour la mise en œuvre </a:t>
            </a:r>
            <a:br>
              <a:rPr lang="fr-BE" sz="1400" kern="1200" dirty="0"/>
            </a:br>
            <a:r>
              <a:rPr lang="fr-BE" sz="1400" kern="1200" dirty="0"/>
              <a:t>de la politique locale 			</a:t>
            </a:r>
            <a:r>
              <a:rPr lang="fr-BE" sz="1400" b="1" kern="1200" dirty="0"/>
              <a:t>(31%)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kern="1200" dirty="0"/>
              <a:t>Respect et considération 		</a:t>
            </a:r>
            <a:r>
              <a:rPr lang="fr-BE" sz="1400" b="1" kern="1200" dirty="0"/>
              <a:t>(30%)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dirty="0"/>
              <a:t>Autonomie des Pouvoirs locaux par rapport aux autorités supérieures</a:t>
            </a:r>
            <a:r>
              <a:rPr lang="fr-BE" sz="1400" b="1" dirty="0"/>
              <a:t>		                (28 %)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kern="1200" dirty="0"/>
              <a:t>L’évolution de la responsabilité des élus    </a:t>
            </a:r>
            <a:r>
              <a:rPr lang="fr-BE" sz="1400" b="1" kern="1200" dirty="0"/>
              <a:t>(26 %)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dirty="0"/>
              <a:t>La fréquence des relations</a:t>
            </a:r>
            <a:r>
              <a:rPr lang="fr-BE" sz="1400" b="1" dirty="0"/>
              <a:t>                            (25 %)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kern="1200" dirty="0"/>
              <a:t>La clarté de l’information</a:t>
            </a:r>
            <a:r>
              <a:rPr lang="fr-BE" sz="1400" b="1" kern="1200" dirty="0"/>
              <a:t>                              (24 %)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87E6F15-FC89-8488-E67F-637CB2495525}"/>
              </a:ext>
            </a:extLst>
          </p:cNvPr>
          <p:cNvGrpSpPr/>
          <p:nvPr/>
        </p:nvGrpSpPr>
        <p:grpSpPr>
          <a:xfrm>
            <a:off x="5557507" y="3886657"/>
            <a:ext cx="3835416" cy="2177873"/>
            <a:chOff x="854451" y="2010578"/>
            <a:chExt cx="3835416" cy="217787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C7772B-C8E4-AC66-AA38-ADB2A5E289A4}"/>
                </a:ext>
              </a:extLst>
            </p:cNvPr>
            <p:cNvSpPr/>
            <p:nvPr/>
          </p:nvSpPr>
          <p:spPr>
            <a:xfrm>
              <a:off x="854452" y="2010578"/>
              <a:ext cx="3835415" cy="18559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4575E5F-9658-35AC-D56E-BEB6CD661423}"/>
                </a:ext>
              </a:extLst>
            </p:cNvPr>
            <p:cNvSpPr txBox="1"/>
            <p:nvPr/>
          </p:nvSpPr>
          <p:spPr>
            <a:xfrm>
              <a:off x="854451" y="2332533"/>
              <a:ext cx="3835415" cy="1855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0" rIns="113792" bIns="113792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BE" sz="1400" kern="1200" dirty="0"/>
                <a:t>Soutien logistique pour la mise en œuvre </a:t>
              </a:r>
              <a:br>
                <a:rPr lang="fr-BE" sz="1400" kern="1200" dirty="0"/>
              </a:br>
              <a:r>
                <a:rPr lang="fr-BE" sz="1400" kern="1200" dirty="0"/>
                <a:t>de la politique locale 			 </a:t>
              </a:r>
              <a:r>
                <a:rPr lang="fr-BE" sz="1400" b="1" kern="1200" dirty="0"/>
                <a:t>(18%)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BE" sz="1400" dirty="0"/>
                <a:t>A</a:t>
              </a:r>
              <a:r>
                <a:rPr lang="fr-BE" sz="1400" kern="1200" dirty="0"/>
                <a:t>ppels à projet (lourdeurs)	          	 </a:t>
              </a:r>
              <a:r>
                <a:rPr lang="fr-BE" sz="14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(12%)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BE" sz="1400" kern="1200" dirty="0"/>
                <a:t>Pertinence des démarches administratives</a:t>
              </a:r>
              <a:r>
                <a:rPr lang="fr-BE" sz="1400" b="1" kern="1200" dirty="0"/>
                <a:t>(</a:t>
              </a:r>
              <a:r>
                <a:rPr lang="fr-BE" sz="14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10%)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BE" sz="1400" dirty="0"/>
                <a:t>Facilité des </a:t>
              </a:r>
              <a:r>
                <a:rPr lang="fr-BE" sz="1400" kern="1200" dirty="0"/>
                <a:t>démarches administratives (lourdeurs)                                         	 </a:t>
              </a:r>
              <a:r>
                <a:rPr lang="fr-BE" sz="1400" b="1" kern="1200" dirty="0"/>
                <a:t>(10%)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BE" sz="1400" dirty="0"/>
                <a:t>Connaissance du terrain local </a:t>
              </a:r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BE" sz="1400" dirty="0"/>
                <a:t>   (méconnaissance)</a:t>
              </a:r>
              <a:r>
                <a:rPr lang="fr-BE" sz="1400" b="1" dirty="0"/>
                <a:t>	                                (10%)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BE" sz="1400" dirty="0"/>
                <a:t>C</a:t>
              </a:r>
              <a:r>
                <a:rPr lang="fr-BE" sz="1400" kern="1200" dirty="0"/>
                <a:t>oncertation (absence)   </a:t>
              </a:r>
              <a:r>
                <a:rPr lang="fr-BE" sz="1400" b="1" kern="1200" dirty="0"/>
                <a:t>	                 ( 8%)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BE" sz="1400" dirty="0"/>
                <a:t>Confiance vis-à-vis du local (méfiance)       </a:t>
              </a:r>
              <a:r>
                <a:rPr lang="fr-BE" sz="1400" b="1" dirty="0"/>
                <a:t>( 3%)</a:t>
              </a:r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BE" sz="1400" b="1" kern="1200" dirty="0"/>
                <a:t> 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5F0411C0-6623-E26F-C941-FE67AE76BA14}"/>
              </a:ext>
            </a:extLst>
          </p:cNvPr>
          <p:cNvSpPr txBox="1"/>
          <p:nvPr/>
        </p:nvSpPr>
        <p:spPr>
          <a:xfrm>
            <a:off x="5539352" y="1176798"/>
            <a:ext cx="468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(% de répondants satisfaits ou tout à fait satisfaits)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90482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 : coins arrondis 299">
            <a:extLst>
              <a:ext uri="{FF2B5EF4-FFF2-40B4-BE49-F238E27FC236}">
                <a16:creationId xmlns:a16="http://schemas.microsoft.com/office/drawing/2014/main" id="{A6B3E31D-01C3-2B09-3857-ECBB9CD2B03B}"/>
              </a:ext>
            </a:extLst>
          </p:cNvPr>
          <p:cNvSpPr/>
          <p:nvPr/>
        </p:nvSpPr>
        <p:spPr>
          <a:xfrm>
            <a:off x="5640393" y="543156"/>
            <a:ext cx="4032243" cy="2295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F85B5A-5CA3-E1F6-7657-6EF4866ED31A}"/>
              </a:ext>
            </a:extLst>
          </p:cNvPr>
          <p:cNvSpPr txBox="1"/>
          <p:nvPr/>
        </p:nvSpPr>
        <p:spPr>
          <a:xfrm>
            <a:off x="0" y="137814"/>
            <a:ext cx="6009471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Environnement de travail : aspects positifs</a:t>
            </a:r>
            <a:endParaRPr lang="fr-BE" sz="2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67A7E5-D2F8-1601-B9C6-9C30B85FB91F}"/>
              </a:ext>
            </a:extLst>
          </p:cNvPr>
          <p:cNvSpPr txBox="1"/>
          <p:nvPr/>
        </p:nvSpPr>
        <p:spPr>
          <a:xfrm>
            <a:off x="0" y="566798"/>
            <a:ext cx="166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N= 483</a:t>
            </a:r>
          </a:p>
        </p:txBody>
      </p:sp>
      <p:grpSp>
        <p:nvGrpSpPr>
          <p:cNvPr id="294" name="Groupe 293">
            <a:extLst>
              <a:ext uri="{FF2B5EF4-FFF2-40B4-BE49-F238E27FC236}">
                <a16:creationId xmlns:a16="http://schemas.microsoft.com/office/drawing/2014/main" id="{08E8F8AF-9C9E-F4E0-E164-8073CEAFAD98}"/>
              </a:ext>
            </a:extLst>
          </p:cNvPr>
          <p:cNvGrpSpPr/>
          <p:nvPr/>
        </p:nvGrpSpPr>
        <p:grpSpPr>
          <a:xfrm flipH="1">
            <a:off x="4621561" y="1334337"/>
            <a:ext cx="1003270" cy="808635"/>
            <a:chOff x="3122514" y="2005130"/>
            <a:chExt cx="3624705" cy="2847740"/>
          </a:xfrm>
        </p:grpSpPr>
        <p:sp>
          <p:nvSpPr>
            <p:cNvPr id="295" name="Google Shape;1724;p36">
              <a:extLst>
                <a:ext uri="{FF2B5EF4-FFF2-40B4-BE49-F238E27FC236}">
                  <a16:creationId xmlns:a16="http://schemas.microsoft.com/office/drawing/2014/main" id="{576A5341-C9A7-C562-740E-CE1B4812EBC0}"/>
                </a:ext>
              </a:extLst>
            </p:cNvPr>
            <p:cNvSpPr/>
            <p:nvPr/>
          </p:nvSpPr>
          <p:spPr>
            <a:xfrm>
              <a:off x="3899479" y="2005130"/>
              <a:ext cx="2847740" cy="2847740"/>
            </a:xfrm>
            <a:custGeom>
              <a:avLst/>
              <a:gdLst/>
              <a:ahLst/>
              <a:cxnLst/>
              <a:rect l="l" t="t" r="r" b="b"/>
              <a:pathLst>
                <a:path w="33771" h="33771" extrusionOk="0">
                  <a:moveTo>
                    <a:pt x="16885" y="1"/>
                  </a:moveTo>
                  <a:cubicBezTo>
                    <a:pt x="7560" y="1"/>
                    <a:pt x="1" y="7561"/>
                    <a:pt x="1" y="16886"/>
                  </a:cubicBezTo>
                  <a:cubicBezTo>
                    <a:pt x="1" y="26211"/>
                    <a:pt x="7560" y="33770"/>
                    <a:pt x="16885" y="33770"/>
                  </a:cubicBezTo>
                  <a:cubicBezTo>
                    <a:pt x="26211" y="33770"/>
                    <a:pt x="33771" y="26211"/>
                    <a:pt x="33771" y="16886"/>
                  </a:cubicBezTo>
                  <a:cubicBezTo>
                    <a:pt x="33771" y="7561"/>
                    <a:pt x="26211" y="1"/>
                    <a:pt x="1688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725;p36">
              <a:extLst>
                <a:ext uri="{FF2B5EF4-FFF2-40B4-BE49-F238E27FC236}">
                  <a16:creationId xmlns:a16="http://schemas.microsoft.com/office/drawing/2014/main" id="{3EB4BCD2-840C-F1CF-E625-24DF543CA013}"/>
                </a:ext>
              </a:extLst>
            </p:cNvPr>
            <p:cNvSpPr/>
            <p:nvPr/>
          </p:nvSpPr>
          <p:spPr>
            <a:xfrm>
              <a:off x="3122514" y="2031054"/>
              <a:ext cx="2955423" cy="2289086"/>
            </a:xfrm>
            <a:custGeom>
              <a:avLst/>
              <a:gdLst/>
              <a:ahLst/>
              <a:cxnLst/>
              <a:rect l="l" t="t" r="r" b="b"/>
              <a:pathLst>
                <a:path w="35048" h="27146" extrusionOk="0">
                  <a:moveTo>
                    <a:pt x="26231" y="1"/>
                  </a:moveTo>
                  <a:cubicBezTo>
                    <a:pt x="26193" y="1"/>
                    <a:pt x="26155" y="3"/>
                    <a:pt x="26116" y="9"/>
                  </a:cubicBezTo>
                  <a:cubicBezTo>
                    <a:pt x="24558" y="241"/>
                    <a:pt x="24160" y="7049"/>
                    <a:pt x="22265" y="7912"/>
                  </a:cubicBezTo>
                  <a:cubicBezTo>
                    <a:pt x="20373" y="8775"/>
                    <a:pt x="14895" y="14418"/>
                    <a:pt x="14895" y="14418"/>
                  </a:cubicBezTo>
                  <a:lnTo>
                    <a:pt x="0" y="14418"/>
                  </a:lnTo>
                  <a:lnTo>
                    <a:pt x="0" y="25511"/>
                  </a:lnTo>
                  <a:lnTo>
                    <a:pt x="15561" y="25640"/>
                  </a:lnTo>
                  <a:lnTo>
                    <a:pt x="20140" y="26901"/>
                  </a:lnTo>
                  <a:cubicBezTo>
                    <a:pt x="20140" y="26901"/>
                    <a:pt x="21861" y="27145"/>
                    <a:pt x="23940" y="27145"/>
                  </a:cubicBezTo>
                  <a:cubicBezTo>
                    <a:pt x="25375" y="27145"/>
                    <a:pt x="26981" y="27029"/>
                    <a:pt x="28309" y="26635"/>
                  </a:cubicBezTo>
                  <a:cubicBezTo>
                    <a:pt x="31562" y="25671"/>
                    <a:pt x="30433" y="23315"/>
                    <a:pt x="30433" y="23315"/>
                  </a:cubicBezTo>
                  <a:cubicBezTo>
                    <a:pt x="33586" y="22254"/>
                    <a:pt x="31895" y="19796"/>
                    <a:pt x="31895" y="19796"/>
                  </a:cubicBezTo>
                  <a:cubicBezTo>
                    <a:pt x="33887" y="18836"/>
                    <a:pt x="32358" y="16013"/>
                    <a:pt x="32358" y="16013"/>
                  </a:cubicBezTo>
                  <a:cubicBezTo>
                    <a:pt x="35048" y="13788"/>
                    <a:pt x="32092" y="11961"/>
                    <a:pt x="32092" y="11961"/>
                  </a:cubicBezTo>
                  <a:cubicBezTo>
                    <a:pt x="32092" y="11961"/>
                    <a:pt x="30499" y="12050"/>
                    <a:pt x="28868" y="12050"/>
                  </a:cubicBezTo>
                  <a:cubicBezTo>
                    <a:pt x="27834" y="12050"/>
                    <a:pt x="26784" y="12014"/>
                    <a:pt x="26116" y="11896"/>
                  </a:cubicBezTo>
                  <a:cubicBezTo>
                    <a:pt x="24539" y="11617"/>
                    <a:pt x="25585" y="10169"/>
                    <a:pt x="26980" y="7213"/>
                  </a:cubicBezTo>
                  <a:cubicBezTo>
                    <a:pt x="28339" y="4334"/>
                    <a:pt x="27712" y="1"/>
                    <a:pt x="26231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1726;p36">
              <a:extLst>
                <a:ext uri="{FF2B5EF4-FFF2-40B4-BE49-F238E27FC236}">
                  <a16:creationId xmlns:a16="http://schemas.microsoft.com/office/drawing/2014/main" id="{A5E933F4-9D0F-E473-30A5-A78A410922B9}"/>
                </a:ext>
              </a:extLst>
            </p:cNvPr>
            <p:cNvSpPr/>
            <p:nvPr/>
          </p:nvSpPr>
          <p:spPr>
            <a:xfrm>
              <a:off x="5156408" y="3033097"/>
              <a:ext cx="705547" cy="1150024"/>
            </a:xfrm>
            <a:custGeom>
              <a:avLst/>
              <a:gdLst/>
              <a:ahLst/>
              <a:cxnLst/>
              <a:rect l="l" t="t" r="r" b="b"/>
              <a:pathLst>
                <a:path w="8367" h="13638" extrusionOk="0">
                  <a:moveTo>
                    <a:pt x="2125" y="0"/>
                  </a:moveTo>
                  <a:cubicBezTo>
                    <a:pt x="2125" y="0"/>
                    <a:pt x="644" y="2060"/>
                    <a:pt x="507" y="2592"/>
                  </a:cubicBezTo>
                  <a:cubicBezTo>
                    <a:pt x="411" y="2971"/>
                    <a:pt x="570" y="3363"/>
                    <a:pt x="831" y="3638"/>
                  </a:cubicBezTo>
                  <a:cubicBezTo>
                    <a:pt x="1115" y="3940"/>
                    <a:pt x="1513" y="4093"/>
                    <a:pt x="1904" y="4204"/>
                  </a:cubicBezTo>
                  <a:cubicBezTo>
                    <a:pt x="1983" y="4226"/>
                    <a:pt x="2062" y="4246"/>
                    <a:pt x="2141" y="4264"/>
                  </a:cubicBezTo>
                  <a:lnTo>
                    <a:pt x="1957" y="4532"/>
                  </a:lnTo>
                  <a:cubicBezTo>
                    <a:pt x="1622" y="4652"/>
                    <a:pt x="1311" y="4838"/>
                    <a:pt x="1046" y="5076"/>
                  </a:cubicBezTo>
                  <a:cubicBezTo>
                    <a:pt x="727" y="5365"/>
                    <a:pt x="391" y="5771"/>
                    <a:pt x="346" y="6216"/>
                  </a:cubicBezTo>
                  <a:cubicBezTo>
                    <a:pt x="301" y="6650"/>
                    <a:pt x="555" y="7056"/>
                    <a:pt x="905" y="7296"/>
                  </a:cubicBezTo>
                  <a:cubicBezTo>
                    <a:pt x="1051" y="7396"/>
                    <a:pt x="1209" y="7466"/>
                    <a:pt x="1374" y="7518"/>
                  </a:cubicBezTo>
                  <a:cubicBezTo>
                    <a:pt x="966" y="7671"/>
                    <a:pt x="603" y="7943"/>
                    <a:pt x="358" y="8314"/>
                  </a:cubicBezTo>
                  <a:cubicBezTo>
                    <a:pt x="132" y="8657"/>
                    <a:pt x="0" y="9086"/>
                    <a:pt x="65" y="9498"/>
                  </a:cubicBezTo>
                  <a:cubicBezTo>
                    <a:pt x="129" y="9908"/>
                    <a:pt x="376" y="10222"/>
                    <a:pt x="723" y="10437"/>
                  </a:cubicBezTo>
                  <a:cubicBezTo>
                    <a:pt x="774" y="10468"/>
                    <a:pt x="827" y="10497"/>
                    <a:pt x="881" y="10525"/>
                  </a:cubicBezTo>
                  <a:lnTo>
                    <a:pt x="766" y="10755"/>
                  </a:lnTo>
                  <a:cubicBezTo>
                    <a:pt x="755" y="10759"/>
                    <a:pt x="745" y="10762"/>
                    <a:pt x="735" y="10766"/>
                  </a:cubicBezTo>
                  <a:cubicBezTo>
                    <a:pt x="313" y="10929"/>
                    <a:pt x="134" y="11340"/>
                    <a:pt x="188" y="11773"/>
                  </a:cubicBezTo>
                  <a:cubicBezTo>
                    <a:pt x="265" y="12392"/>
                    <a:pt x="664" y="12926"/>
                    <a:pt x="1190" y="13242"/>
                  </a:cubicBezTo>
                  <a:cubicBezTo>
                    <a:pt x="1450" y="13518"/>
                    <a:pt x="1857" y="13637"/>
                    <a:pt x="2113" y="13637"/>
                  </a:cubicBezTo>
                  <a:cubicBezTo>
                    <a:pt x="2418" y="13637"/>
                    <a:pt x="2507" y="13467"/>
                    <a:pt x="1871" y="13190"/>
                  </a:cubicBezTo>
                  <a:cubicBezTo>
                    <a:pt x="1849" y="13156"/>
                    <a:pt x="1815" y="13128"/>
                    <a:pt x="1766" y="13114"/>
                  </a:cubicBezTo>
                  <a:cubicBezTo>
                    <a:pt x="1174" y="12942"/>
                    <a:pt x="645" y="12403"/>
                    <a:pt x="549" y="11781"/>
                  </a:cubicBezTo>
                  <a:cubicBezTo>
                    <a:pt x="526" y="11626"/>
                    <a:pt x="524" y="11456"/>
                    <a:pt x="601" y="11315"/>
                  </a:cubicBezTo>
                  <a:cubicBezTo>
                    <a:pt x="676" y="11174"/>
                    <a:pt x="820" y="11106"/>
                    <a:pt x="968" y="11068"/>
                  </a:cubicBezTo>
                  <a:cubicBezTo>
                    <a:pt x="1039" y="11049"/>
                    <a:pt x="1113" y="11037"/>
                    <a:pt x="1188" y="11029"/>
                  </a:cubicBezTo>
                  <a:lnTo>
                    <a:pt x="6442" y="11419"/>
                  </a:lnTo>
                  <a:lnTo>
                    <a:pt x="6442" y="11419"/>
                  </a:lnTo>
                  <a:lnTo>
                    <a:pt x="1047" y="10193"/>
                  </a:lnTo>
                  <a:lnTo>
                    <a:pt x="1039" y="10208"/>
                  </a:lnTo>
                  <a:cubicBezTo>
                    <a:pt x="982" y="10177"/>
                    <a:pt x="927" y="10146"/>
                    <a:pt x="875" y="10112"/>
                  </a:cubicBezTo>
                  <a:cubicBezTo>
                    <a:pt x="492" y="9864"/>
                    <a:pt x="342" y="9460"/>
                    <a:pt x="438" y="9017"/>
                  </a:cubicBezTo>
                  <a:cubicBezTo>
                    <a:pt x="548" y="8516"/>
                    <a:pt x="916" y="8115"/>
                    <a:pt x="1372" y="7900"/>
                  </a:cubicBezTo>
                  <a:lnTo>
                    <a:pt x="7904" y="7900"/>
                  </a:lnTo>
                  <a:lnTo>
                    <a:pt x="2514" y="7340"/>
                  </a:lnTo>
                  <a:cubicBezTo>
                    <a:pt x="2492" y="7324"/>
                    <a:pt x="2463" y="7313"/>
                    <a:pt x="2427" y="7312"/>
                  </a:cubicBezTo>
                  <a:cubicBezTo>
                    <a:pt x="2008" y="7286"/>
                    <a:pt x="1560" y="7265"/>
                    <a:pt x="1187" y="7052"/>
                  </a:cubicBezTo>
                  <a:cubicBezTo>
                    <a:pt x="888" y="6883"/>
                    <a:pt x="635" y="6544"/>
                    <a:pt x="713" y="6186"/>
                  </a:cubicBezTo>
                  <a:cubicBezTo>
                    <a:pt x="789" y="5834"/>
                    <a:pt x="1081" y="5506"/>
                    <a:pt x="1352" y="5283"/>
                  </a:cubicBezTo>
                  <a:cubicBezTo>
                    <a:pt x="1574" y="5100"/>
                    <a:pt x="1824" y="4960"/>
                    <a:pt x="2093" y="4865"/>
                  </a:cubicBezTo>
                  <a:lnTo>
                    <a:pt x="8367" y="4117"/>
                  </a:lnTo>
                  <a:lnTo>
                    <a:pt x="3594" y="4117"/>
                  </a:lnTo>
                  <a:cubicBezTo>
                    <a:pt x="3564" y="4071"/>
                    <a:pt x="3513" y="4037"/>
                    <a:pt x="3444" y="4037"/>
                  </a:cubicBezTo>
                  <a:cubicBezTo>
                    <a:pt x="3442" y="4037"/>
                    <a:pt x="3440" y="4037"/>
                    <a:pt x="3439" y="4037"/>
                  </a:cubicBezTo>
                  <a:cubicBezTo>
                    <a:pt x="3396" y="4038"/>
                    <a:pt x="3354" y="4039"/>
                    <a:pt x="3312" y="4039"/>
                  </a:cubicBezTo>
                  <a:cubicBezTo>
                    <a:pt x="2849" y="4039"/>
                    <a:pt x="2389" y="3973"/>
                    <a:pt x="1943" y="3844"/>
                  </a:cubicBezTo>
                  <a:cubicBezTo>
                    <a:pt x="1532" y="3725"/>
                    <a:pt x="1068" y="3524"/>
                    <a:pt x="895" y="3099"/>
                  </a:cubicBezTo>
                  <a:cubicBezTo>
                    <a:pt x="728" y="2690"/>
                    <a:pt x="976" y="2331"/>
                    <a:pt x="1312" y="2107"/>
                  </a:cubicBezTo>
                  <a:cubicBezTo>
                    <a:pt x="1692" y="1853"/>
                    <a:pt x="2574" y="1525"/>
                    <a:pt x="2580" y="1521"/>
                  </a:cubicBezTo>
                  <a:lnTo>
                    <a:pt x="8101" y="65"/>
                  </a:lnTo>
                  <a:lnTo>
                    <a:pt x="8101" y="65"/>
                  </a:lnTo>
                  <a:cubicBezTo>
                    <a:pt x="8101" y="65"/>
                    <a:pt x="6392" y="181"/>
                    <a:pt x="4725" y="181"/>
                  </a:cubicBezTo>
                  <a:cubicBezTo>
                    <a:pt x="3713" y="181"/>
                    <a:pt x="2716" y="138"/>
                    <a:pt x="2125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ZoneTexte 297">
            <a:extLst>
              <a:ext uri="{FF2B5EF4-FFF2-40B4-BE49-F238E27FC236}">
                <a16:creationId xmlns:a16="http://schemas.microsoft.com/office/drawing/2014/main" id="{811E9274-CD4A-A4FD-8C64-202387240374}"/>
              </a:ext>
            </a:extLst>
          </p:cNvPr>
          <p:cNvSpPr txBox="1"/>
          <p:nvPr/>
        </p:nvSpPr>
        <p:spPr>
          <a:xfrm>
            <a:off x="7226345" y="617680"/>
            <a:ext cx="120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60%</a:t>
            </a:r>
          </a:p>
        </p:txBody>
      </p:sp>
      <p:sp>
        <p:nvSpPr>
          <p:cNvPr id="299" name="ZoneTexte 298">
            <a:extLst>
              <a:ext uri="{FF2B5EF4-FFF2-40B4-BE49-F238E27FC236}">
                <a16:creationId xmlns:a16="http://schemas.microsoft.com/office/drawing/2014/main" id="{B0777B17-EC5D-2FB1-B3B3-FB959420ECD2}"/>
              </a:ext>
            </a:extLst>
          </p:cNvPr>
          <p:cNvSpPr txBox="1"/>
          <p:nvPr/>
        </p:nvSpPr>
        <p:spPr>
          <a:xfrm>
            <a:off x="5855447" y="1079345"/>
            <a:ext cx="38769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00" dirty="0"/>
              <a:t>des élu.es </a:t>
            </a:r>
            <a:r>
              <a:rPr lang="fr-BE" sz="1300" b="1" dirty="0"/>
              <a:t>se disent satisfait.es de leur environnement de travail </a:t>
            </a:r>
            <a:r>
              <a:rPr lang="fr-BE" sz="1300" dirty="0"/>
              <a:t>en donnant une note égale ou supérieure à </a:t>
            </a:r>
            <a:r>
              <a:rPr lang="fr-BE" sz="1300" b="1" dirty="0"/>
              <a:t>7/10</a:t>
            </a:r>
            <a:br>
              <a:rPr lang="fr-BE" sz="1400" b="1" dirty="0"/>
            </a:br>
            <a:endParaRPr lang="fr-BE" sz="1200" dirty="0"/>
          </a:p>
          <a:p>
            <a:pPr algn="ctr"/>
            <a:endParaRPr lang="fr-BE" sz="1200" dirty="0"/>
          </a:p>
        </p:txBody>
      </p:sp>
      <p:sp>
        <p:nvSpPr>
          <p:cNvPr id="316" name="Google Shape;133;p16">
            <a:extLst>
              <a:ext uri="{FF2B5EF4-FFF2-40B4-BE49-F238E27FC236}">
                <a16:creationId xmlns:a16="http://schemas.microsoft.com/office/drawing/2014/main" id="{CCA77CAB-0940-6D74-E107-02C6FFFA48F8}"/>
              </a:ext>
            </a:extLst>
          </p:cNvPr>
          <p:cNvSpPr/>
          <p:nvPr/>
        </p:nvSpPr>
        <p:spPr>
          <a:xfrm>
            <a:off x="3389399" y="3541684"/>
            <a:ext cx="5896644" cy="2530641"/>
          </a:xfrm>
          <a:custGeom>
            <a:avLst/>
            <a:gdLst/>
            <a:ahLst/>
            <a:cxnLst/>
            <a:rect l="l" t="t" r="r" b="b"/>
            <a:pathLst>
              <a:path w="31245" h="10370" extrusionOk="0">
                <a:moveTo>
                  <a:pt x="273" y="1"/>
                </a:moveTo>
                <a:cubicBezTo>
                  <a:pt x="123" y="1"/>
                  <a:pt x="0" y="123"/>
                  <a:pt x="0" y="273"/>
                </a:cubicBezTo>
                <a:lnTo>
                  <a:pt x="0" y="10098"/>
                </a:lnTo>
                <a:cubicBezTo>
                  <a:pt x="0" y="10249"/>
                  <a:pt x="123" y="10370"/>
                  <a:pt x="273" y="10370"/>
                </a:cubicBezTo>
                <a:lnTo>
                  <a:pt x="30972" y="10370"/>
                </a:lnTo>
                <a:cubicBezTo>
                  <a:pt x="31122" y="10370"/>
                  <a:pt x="31245" y="10249"/>
                  <a:pt x="31245" y="10098"/>
                </a:cubicBezTo>
                <a:lnTo>
                  <a:pt x="31245" y="273"/>
                </a:lnTo>
                <a:cubicBezTo>
                  <a:pt x="31245" y="123"/>
                  <a:pt x="31122" y="1"/>
                  <a:pt x="30972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BE" dirty="0"/>
            </a:br>
            <a:endParaRPr dirty="0"/>
          </a:p>
        </p:txBody>
      </p:sp>
      <p:pic>
        <p:nvPicPr>
          <p:cNvPr id="319" name="Graphique 318" descr="Commentaire en cœur contour">
            <a:extLst>
              <a:ext uri="{FF2B5EF4-FFF2-40B4-BE49-F238E27FC236}">
                <a16:creationId xmlns:a16="http://schemas.microsoft.com/office/drawing/2014/main" id="{8B1CD389-ECC4-4F12-B42A-A8960D3DF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0047" y="3495484"/>
            <a:ext cx="736671" cy="736671"/>
          </a:xfrm>
          <a:prstGeom prst="rect">
            <a:avLst/>
          </a:prstGeom>
        </p:spPr>
      </p:pic>
      <p:sp>
        <p:nvSpPr>
          <p:cNvPr id="329" name="Google Shape;188;p16">
            <a:extLst>
              <a:ext uri="{FF2B5EF4-FFF2-40B4-BE49-F238E27FC236}">
                <a16:creationId xmlns:a16="http://schemas.microsoft.com/office/drawing/2014/main" id="{6CC346A5-73A8-7E96-9F5B-383EEA74D776}"/>
              </a:ext>
            </a:extLst>
          </p:cNvPr>
          <p:cNvSpPr txBox="1"/>
          <p:nvPr/>
        </p:nvSpPr>
        <p:spPr>
          <a:xfrm>
            <a:off x="3387296" y="4317015"/>
            <a:ext cx="5816892" cy="1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dk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La qualités des grades légaux  			                  (70%)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dk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Le soutien et la motivation des grades légaux              (70%)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dk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Le soutien et la motivation des agents communaux   (67%)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dk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La qualités des agents communaux</a:t>
            </a:r>
            <a:r>
              <a:rPr lang="fr-BE" sz="1300" dirty="0">
                <a:solidFill>
                  <a:schemeClr val="dk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	                                     </a:t>
            </a:r>
            <a:r>
              <a:rPr lang="fr-BE" sz="1800" dirty="0">
                <a:solidFill>
                  <a:schemeClr val="dk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(61%)</a:t>
            </a:r>
            <a:endParaRPr sz="1800" dirty="0">
              <a:solidFill>
                <a:schemeClr val="dk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331" name="ZoneTexte 330">
            <a:extLst>
              <a:ext uri="{FF2B5EF4-FFF2-40B4-BE49-F238E27FC236}">
                <a16:creationId xmlns:a16="http://schemas.microsoft.com/office/drawing/2014/main" id="{4185FCD9-A76D-59B5-B24E-FB3E89AAF6E7}"/>
              </a:ext>
            </a:extLst>
          </p:cNvPr>
          <p:cNvSpPr txBox="1"/>
          <p:nvPr/>
        </p:nvSpPr>
        <p:spPr>
          <a:xfrm>
            <a:off x="5539903" y="6318768"/>
            <a:ext cx="2042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>
                <a:solidFill>
                  <a:schemeClr val="accent6"/>
                </a:solidFill>
              </a:rPr>
              <a:t>**réponses assistées</a:t>
            </a:r>
          </a:p>
        </p:txBody>
      </p:sp>
      <p:graphicFrame>
        <p:nvGraphicFramePr>
          <p:cNvPr id="307" name="Tableau 9">
            <a:extLst>
              <a:ext uri="{FF2B5EF4-FFF2-40B4-BE49-F238E27FC236}">
                <a16:creationId xmlns:a16="http://schemas.microsoft.com/office/drawing/2014/main" id="{F380FED0-6D85-75DA-5451-8DBD777E1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802143"/>
              </p:ext>
            </p:extLst>
          </p:nvPr>
        </p:nvGraphicFramePr>
        <p:xfrm>
          <a:off x="6894527" y="1918330"/>
          <a:ext cx="1872000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720">
                  <a:extLst>
                    <a:ext uri="{9D8B030D-6E8A-4147-A177-3AD203B41FA5}">
                      <a16:colId xmlns:a16="http://schemas.microsoft.com/office/drawing/2014/main" val="36701129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5323737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405245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Bourgmestres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61%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65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100" dirty="0" err="1"/>
                        <a:t>Echevin.nes</a:t>
                      </a:r>
                      <a:endParaRPr lang="fr-B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59%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07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Président.es CPAS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60%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53376"/>
                  </a:ext>
                </a:extLst>
              </a:tr>
            </a:tbl>
          </a:graphicData>
        </a:graphic>
      </p:graphicFrame>
      <p:sp>
        <p:nvSpPr>
          <p:cNvPr id="322" name="ZoneTexte 321">
            <a:extLst>
              <a:ext uri="{FF2B5EF4-FFF2-40B4-BE49-F238E27FC236}">
                <a16:creationId xmlns:a16="http://schemas.microsoft.com/office/drawing/2014/main" id="{51C028E8-2167-B1A4-8852-E7D0A235ADC3}"/>
              </a:ext>
            </a:extLst>
          </p:cNvPr>
          <p:cNvSpPr txBox="1"/>
          <p:nvPr/>
        </p:nvSpPr>
        <p:spPr>
          <a:xfrm>
            <a:off x="-171837" y="3001867"/>
            <a:ext cx="6699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Amasis MT Pro Black" panose="02040A04050005020304" pitchFamily="18" charset="0"/>
              </a:rPr>
              <a:t>Que pensent les élu.es de leur environnement de travail ? </a:t>
            </a:r>
            <a:endParaRPr lang="fr-BE" sz="1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93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5F85B5A-5CA3-E1F6-7657-6EF4866ED31A}"/>
              </a:ext>
            </a:extLst>
          </p:cNvPr>
          <p:cNvSpPr txBox="1"/>
          <p:nvPr/>
        </p:nvSpPr>
        <p:spPr>
          <a:xfrm>
            <a:off x="0" y="193647"/>
            <a:ext cx="6534061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Environnement de travail: aspects améliorables </a:t>
            </a:r>
            <a:endParaRPr lang="fr-BE" sz="2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67A7E5-D2F8-1601-B9C6-9C30B85FB91F}"/>
              </a:ext>
            </a:extLst>
          </p:cNvPr>
          <p:cNvSpPr txBox="1"/>
          <p:nvPr/>
        </p:nvSpPr>
        <p:spPr>
          <a:xfrm>
            <a:off x="-1" y="593757"/>
            <a:ext cx="166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N= 483</a:t>
            </a:r>
          </a:p>
        </p:txBody>
      </p:sp>
      <p:sp>
        <p:nvSpPr>
          <p:cNvPr id="317" name="Google Shape;133;p16">
            <a:extLst>
              <a:ext uri="{FF2B5EF4-FFF2-40B4-BE49-F238E27FC236}">
                <a16:creationId xmlns:a16="http://schemas.microsoft.com/office/drawing/2014/main" id="{499C5089-F52B-0063-D000-84253A290572}"/>
              </a:ext>
            </a:extLst>
          </p:cNvPr>
          <p:cNvSpPr/>
          <p:nvPr/>
        </p:nvSpPr>
        <p:spPr>
          <a:xfrm>
            <a:off x="4083728" y="2661620"/>
            <a:ext cx="5344357" cy="3197642"/>
          </a:xfrm>
          <a:custGeom>
            <a:avLst/>
            <a:gdLst/>
            <a:ahLst/>
            <a:cxnLst/>
            <a:rect l="l" t="t" r="r" b="b"/>
            <a:pathLst>
              <a:path w="31245" h="10370" extrusionOk="0">
                <a:moveTo>
                  <a:pt x="273" y="1"/>
                </a:moveTo>
                <a:cubicBezTo>
                  <a:pt x="123" y="1"/>
                  <a:pt x="0" y="123"/>
                  <a:pt x="0" y="273"/>
                </a:cubicBezTo>
                <a:lnTo>
                  <a:pt x="0" y="10098"/>
                </a:lnTo>
                <a:cubicBezTo>
                  <a:pt x="0" y="10249"/>
                  <a:pt x="123" y="10370"/>
                  <a:pt x="273" y="10370"/>
                </a:cubicBezTo>
                <a:lnTo>
                  <a:pt x="30972" y="10370"/>
                </a:lnTo>
                <a:cubicBezTo>
                  <a:pt x="31122" y="10370"/>
                  <a:pt x="31245" y="10249"/>
                  <a:pt x="31245" y="10098"/>
                </a:cubicBezTo>
                <a:lnTo>
                  <a:pt x="31245" y="273"/>
                </a:lnTo>
                <a:cubicBezTo>
                  <a:pt x="31245" y="123"/>
                  <a:pt x="31122" y="1"/>
                  <a:pt x="30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BE" dirty="0"/>
            </a:br>
            <a:endParaRPr dirty="0"/>
          </a:p>
        </p:txBody>
      </p:sp>
      <p:sp>
        <p:nvSpPr>
          <p:cNvPr id="332" name="Google Shape;188;p16">
            <a:extLst>
              <a:ext uri="{FF2B5EF4-FFF2-40B4-BE49-F238E27FC236}">
                <a16:creationId xmlns:a16="http://schemas.microsoft.com/office/drawing/2014/main" id="{A517BA41-196B-F845-4F7C-9304387FF492}"/>
              </a:ext>
            </a:extLst>
          </p:cNvPr>
          <p:cNvSpPr txBox="1"/>
          <p:nvPr/>
        </p:nvSpPr>
        <p:spPr>
          <a:xfrm>
            <a:off x="4327867" y="4027416"/>
            <a:ext cx="5149046" cy="78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Le manque d’attractivités du secteur public </a:t>
            </a:r>
            <a:r>
              <a:rPr lang="fr-BE" sz="18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pour attirer des profils compétents                      </a:t>
            </a:r>
            <a:r>
              <a:rPr lang="fr-BE" sz="18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(78 %) </a:t>
            </a:r>
            <a:r>
              <a:rPr lang="fr-BE" sz="18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	</a:t>
            </a:r>
            <a:r>
              <a:rPr lang="fr-BE" sz="13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			</a:t>
            </a:r>
            <a:endParaRPr lang="fr-BE" sz="1800" b="1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fr-BE" sz="1800" b="1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Le manque de </a:t>
            </a:r>
            <a:r>
              <a:rPr lang="fr-BE" sz="18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capacité à attirer et garder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fr-BE" sz="18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  des profils intéressants/des talents 		 </a:t>
            </a:r>
            <a:r>
              <a:rPr lang="fr-BE" sz="18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(75%)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1800" b="1" dirty="0">
              <a:solidFill>
                <a:schemeClr val="dk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537467B-39CB-9B17-D75A-19F463DF7425}"/>
              </a:ext>
            </a:extLst>
          </p:cNvPr>
          <p:cNvSpPr txBox="1"/>
          <p:nvPr/>
        </p:nvSpPr>
        <p:spPr>
          <a:xfrm>
            <a:off x="4181384" y="3014067"/>
            <a:ext cx="51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(% des élu.es pas du tout satisfaits ou peu satisfaits)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51D1595-704A-D4B6-9F0C-0DAECA9418BF}"/>
              </a:ext>
            </a:extLst>
          </p:cNvPr>
          <p:cNvSpPr/>
          <p:nvPr/>
        </p:nvSpPr>
        <p:spPr>
          <a:xfrm rot="18759827">
            <a:off x="1174299" y="2205571"/>
            <a:ext cx="2904465" cy="1754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411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08CEC6-9F12-427B-EB72-AFB79CA00C7C}"/>
              </a:ext>
            </a:extLst>
          </p:cNvPr>
          <p:cNvSpPr/>
          <p:nvPr/>
        </p:nvSpPr>
        <p:spPr>
          <a:xfrm>
            <a:off x="3312729" y="981482"/>
            <a:ext cx="5282213" cy="1429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6F779E-AF59-3946-8B88-EBA9C4929D32}"/>
              </a:ext>
            </a:extLst>
          </p:cNvPr>
          <p:cNvSpPr txBox="1"/>
          <p:nvPr/>
        </p:nvSpPr>
        <p:spPr>
          <a:xfrm flipH="1">
            <a:off x="3371939" y="232418"/>
            <a:ext cx="6534061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20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La difficulté à exercer un mandat politique</a:t>
            </a:r>
            <a:endParaRPr lang="fr-BE" sz="2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62A6539B-F21C-0A36-29D6-E17F8B09E607}"/>
              </a:ext>
            </a:extLst>
          </p:cNvPr>
          <p:cNvSpPr txBox="1"/>
          <p:nvPr/>
        </p:nvSpPr>
        <p:spPr>
          <a:xfrm>
            <a:off x="4742212" y="2578632"/>
            <a:ext cx="92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chemeClr val="bg1"/>
                </a:solidFill>
                <a:latin typeface="Amasis MT Pro Black" panose="02040A04050005020304" pitchFamily="18" charset="0"/>
              </a:rPr>
              <a:t>75%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B93792-2D94-C528-D942-685023286AB0}"/>
              </a:ext>
            </a:extLst>
          </p:cNvPr>
          <p:cNvSpPr txBox="1"/>
          <p:nvPr/>
        </p:nvSpPr>
        <p:spPr>
          <a:xfrm>
            <a:off x="4570874" y="1309418"/>
            <a:ext cx="3681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 élu.es considèrent que le mandat est difficile à assumer de manière générale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A507DF-50CB-C22E-DC31-453045D06EE2}"/>
              </a:ext>
            </a:extLst>
          </p:cNvPr>
          <p:cNvSpPr txBox="1"/>
          <p:nvPr/>
        </p:nvSpPr>
        <p:spPr>
          <a:xfrm>
            <a:off x="3737131" y="1431373"/>
            <a:ext cx="971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66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ED4063-6942-BF27-A296-056ED593128C}"/>
              </a:ext>
            </a:extLst>
          </p:cNvPr>
          <p:cNvSpPr txBox="1"/>
          <p:nvPr/>
        </p:nvSpPr>
        <p:spPr>
          <a:xfrm>
            <a:off x="4708760" y="2447827"/>
            <a:ext cx="3298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 selon le mandat et l’ancienneté</a:t>
            </a:r>
          </a:p>
        </p:txBody>
      </p:sp>
      <p:graphicFrame>
        <p:nvGraphicFramePr>
          <p:cNvPr id="12" name="Tableau 9">
            <a:extLst>
              <a:ext uri="{FF2B5EF4-FFF2-40B4-BE49-F238E27FC236}">
                <a16:creationId xmlns:a16="http://schemas.microsoft.com/office/drawing/2014/main" id="{7432B6C3-F40A-1242-9094-0ACFAD9C3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77184"/>
              </p:ext>
            </p:extLst>
          </p:nvPr>
        </p:nvGraphicFramePr>
        <p:xfrm>
          <a:off x="4435237" y="2756518"/>
          <a:ext cx="2007155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3670112999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75323737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405245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Bourgmestres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70%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65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100" dirty="0" err="1"/>
                        <a:t>Echevin.nes</a:t>
                      </a:r>
                      <a:endParaRPr lang="fr-B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65%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07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Président.es CPAS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62%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53376"/>
                  </a:ext>
                </a:extLst>
              </a:tr>
            </a:tbl>
          </a:graphicData>
        </a:graphic>
      </p:graphicFrame>
      <p:graphicFrame>
        <p:nvGraphicFramePr>
          <p:cNvPr id="13" name="Tableau 9">
            <a:extLst>
              <a:ext uri="{FF2B5EF4-FFF2-40B4-BE49-F238E27FC236}">
                <a16:creationId xmlns:a16="http://schemas.microsoft.com/office/drawing/2014/main" id="{C9D8803A-F3C8-F0DD-722F-CF0BF0F17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212141"/>
              </p:ext>
            </p:extLst>
          </p:nvPr>
        </p:nvGraphicFramePr>
        <p:xfrm>
          <a:off x="6890503" y="2771578"/>
          <a:ext cx="1440000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367011299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75323737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405245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&lt;5 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77%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65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5 à 10 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72%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07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&gt;10 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62%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5337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C982217-3311-B01B-7624-44F24D0DD339}"/>
              </a:ext>
            </a:extLst>
          </p:cNvPr>
          <p:cNvSpPr txBox="1"/>
          <p:nvPr/>
        </p:nvSpPr>
        <p:spPr>
          <a:xfrm>
            <a:off x="8693331" y="713723"/>
            <a:ext cx="81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 483</a:t>
            </a:r>
            <a:endParaRPr lang="fr-B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FFD247-E496-749C-F1CC-9C56427B012A}"/>
              </a:ext>
            </a:extLst>
          </p:cNvPr>
          <p:cNvSpPr/>
          <p:nvPr/>
        </p:nvSpPr>
        <p:spPr>
          <a:xfrm>
            <a:off x="3737131" y="3792508"/>
            <a:ext cx="5921774" cy="1122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des élu.es considèrent que le mandat actuel est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      </a:t>
            </a:r>
            <a:r>
              <a:rPr kumimoji="0" lang="fr-BE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plus difficile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à assumer 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leur(s) mandat(s) précédent(s)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59501F4-269F-82F5-8672-4AD3DDE9324B}"/>
              </a:ext>
            </a:extLst>
          </p:cNvPr>
          <p:cNvSpPr txBox="1"/>
          <p:nvPr/>
        </p:nvSpPr>
        <p:spPr>
          <a:xfrm>
            <a:off x="3689145" y="3987961"/>
            <a:ext cx="1195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63% 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graphicFrame>
        <p:nvGraphicFramePr>
          <p:cNvPr id="17" name="Tableau 9">
            <a:extLst>
              <a:ext uri="{FF2B5EF4-FFF2-40B4-BE49-F238E27FC236}">
                <a16:creationId xmlns:a16="http://schemas.microsoft.com/office/drawing/2014/main" id="{3164A59F-3F9C-05E8-0484-DB3D6499E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91521"/>
              </p:ext>
            </p:extLst>
          </p:nvPr>
        </p:nvGraphicFramePr>
        <p:xfrm>
          <a:off x="4435237" y="5114573"/>
          <a:ext cx="2007155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3670112999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75323737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405245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Bourgmestres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86%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65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100" dirty="0" err="1"/>
                        <a:t>Echevin.nes</a:t>
                      </a:r>
                      <a:endParaRPr lang="fr-B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57%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07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Président.es CPAS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54%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53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97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avec coin rogné 17">
            <a:extLst>
              <a:ext uri="{FF2B5EF4-FFF2-40B4-BE49-F238E27FC236}">
                <a16:creationId xmlns:a16="http://schemas.microsoft.com/office/drawing/2014/main" id="{EA0E496F-C588-AFA5-B874-0DE55C369648}"/>
              </a:ext>
            </a:extLst>
          </p:cNvPr>
          <p:cNvSpPr/>
          <p:nvPr/>
        </p:nvSpPr>
        <p:spPr>
          <a:xfrm>
            <a:off x="1345835" y="176197"/>
            <a:ext cx="2985165" cy="2851267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7A2B100-657A-2AD5-49C4-C1CC22988384}"/>
              </a:ext>
            </a:extLst>
          </p:cNvPr>
          <p:cNvSpPr txBox="1"/>
          <p:nvPr/>
        </p:nvSpPr>
        <p:spPr>
          <a:xfrm flipH="1">
            <a:off x="4166646" y="119160"/>
            <a:ext cx="5739353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2000" dirty="0">
                <a:solidFill>
                  <a:prstClr val="white"/>
                </a:solidFill>
                <a:latin typeface="Amasis MT Pro Black" panose="02040A04050005020304" pitchFamily="18" charset="0"/>
              </a:rPr>
              <a:t>Profil des élu.es répondants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E323C0-C0AF-F34E-BC33-8A5F689D8C23}"/>
              </a:ext>
            </a:extLst>
          </p:cNvPr>
          <p:cNvSpPr txBox="1"/>
          <p:nvPr/>
        </p:nvSpPr>
        <p:spPr>
          <a:xfrm>
            <a:off x="8995679" y="519270"/>
            <a:ext cx="91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N= 483</a:t>
            </a:r>
          </a:p>
        </p:txBody>
      </p:sp>
      <p:sp>
        <p:nvSpPr>
          <p:cNvPr id="4" name="Rectangle : avec coin rogné 3">
            <a:extLst>
              <a:ext uri="{FF2B5EF4-FFF2-40B4-BE49-F238E27FC236}">
                <a16:creationId xmlns:a16="http://schemas.microsoft.com/office/drawing/2014/main" id="{DCD79129-7F5A-86CB-C105-D851BF9C9313}"/>
              </a:ext>
            </a:extLst>
          </p:cNvPr>
          <p:cNvSpPr/>
          <p:nvPr/>
        </p:nvSpPr>
        <p:spPr>
          <a:xfrm>
            <a:off x="6384993" y="849402"/>
            <a:ext cx="3070849" cy="1494482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Graphique 5" descr="Maison avec un remplissage uni">
            <a:extLst>
              <a:ext uri="{FF2B5EF4-FFF2-40B4-BE49-F238E27FC236}">
                <a16:creationId xmlns:a16="http://schemas.microsoft.com/office/drawing/2014/main" id="{EB6F30E6-AEF2-0E35-4CB2-AFD76AE39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6131" y="849401"/>
            <a:ext cx="682647" cy="6826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4C9ABE-1346-6781-E285-A38AEA403855}"/>
              </a:ext>
            </a:extLst>
          </p:cNvPr>
          <p:cNvSpPr txBox="1"/>
          <p:nvPr/>
        </p:nvSpPr>
        <p:spPr>
          <a:xfrm>
            <a:off x="4324836" y="1447207"/>
            <a:ext cx="265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1600" dirty="0">
                <a:latin typeface="Amasis MT Pro Black" panose="02040A04050005020304" pitchFamily="18" charset="0"/>
              </a:rPr>
              <a:t>Composition </a:t>
            </a:r>
            <a:br>
              <a:rPr lang="fr-BE" sz="1600" dirty="0">
                <a:latin typeface="Amasis MT Pro Black" panose="02040A04050005020304" pitchFamily="18" charset="0"/>
              </a:rPr>
            </a:br>
            <a:r>
              <a:rPr lang="fr-BE" sz="1600" dirty="0">
                <a:latin typeface="Amasis MT Pro Black" panose="02040A04050005020304" pitchFamily="18" charset="0"/>
              </a:rPr>
              <a:t>du ménage </a:t>
            </a:r>
          </a:p>
        </p:txBody>
      </p:sp>
      <p:graphicFrame>
        <p:nvGraphicFramePr>
          <p:cNvPr id="8" name="Tableau 23">
            <a:extLst>
              <a:ext uri="{FF2B5EF4-FFF2-40B4-BE49-F238E27FC236}">
                <a16:creationId xmlns:a16="http://schemas.microsoft.com/office/drawing/2014/main" id="{C9F53EEB-7B69-8CF6-604C-D52AA785E330}"/>
              </a:ext>
            </a:extLst>
          </p:cNvPr>
          <p:cNvGraphicFramePr>
            <a:graphicFrameLocks noGrp="1"/>
          </p:cNvGraphicFramePr>
          <p:nvPr/>
        </p:nvGraphicFramePr>
        <p:xfrm>
          <a:off x="6434091" y="897372"/>
          <a:ext cx="2870079" cy="144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434">
                  <a:extLst>
                    <a:ext uri="{9D8B030D-6E8A-4147-A177-3AD203B41FA5}">
                      <a16:colId xmlns:a16="http://schemas.microsoft.com/office/drawing/2014/main" val="3011505985"/>
                    </a:ext>
                  </a:extLst>
                </a:gridCol>
                <a:gridCol w="367645">
                  <a:extLst>
                    <a:ext uri="{9D8B030D-6E8A-4147-A177-3AD203B41FA5}">
                      <a16:colId xmlns:a16="http://schemas.microsoft.com/office/drawing/2014/main" val="72965133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75064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1 personne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80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Couple sans enfant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49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Couple + 1 enfant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912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Couple + 2 enfants ou plus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078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Isolé avec enfant(s)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12597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5A44B54-148F-DFBF-3CE7-93FD6043293B}"/>
              </a:ext>
            </a:extLst>
          </p:cNvPr>
          <p:cNvSpPr txBox="1"/>
          <p:nvPr/>
        </p:nvSpPr>
        <p:spPr>
          <a:xfrm>
            <a:off x="7629027" y="3511751"/>
            <a:ext cx="167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1600" dirty="0">
                <a:latin typeface="Amasis MT Pro Black" panose="02040A04050005020304" pitchFamily="18" charset="0"/>
              </a:rPr>
              <a:t>Etat civil</a:t>
            </a:r>
          </a:p>
        </p:txBody>
      </p:sp>
      <p:sp>
        <p:nvSpPr>
          <p:cNvPr id="12" name="Rectangle : avec coin rogné 11">
            <a:extLst>
              <a:ext uri="{FF2B5EF4-FFF2-40B4-BE49-F238E27FC236}">
                <a16:creationId xmlns:a16="http://schemas.microsoft.com/office/drawing/2014/main" id="{19C51076-EEC8-BD2A-60F0-3169D0F3766C}"/>
              </a:ext>
            </a:extLst>
          </p:cNvPr>
          <p:cNvSpPr/>
          <p:nvPr/>
        </p:nvSpPr>
        <p:spPr>
          <a:xfrm>
            <a:off x="5105058" y="2560909"/>
            <a:ext cx="2658068" cy="1596802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0" name="Tableau 23">
            <a:extLst>
              <a:ext uri="{FF2B5EF4-FFF2-40B4-BE49-F238E27FC236}">
                <a16:creationId xmlns:a16="http://schemas.microsoft.com/office/drawing/2014/main" id="{81B9855E-8723-4C3A-E27C-232973FAD752}"/>
              </a:ext>
            </a:extLst>
          </p:cNvPr>
          <p:cNvGraphicFramePr>
            <a:graphicFrameLocks noGrp="1"/>
          </p:cNvGraphicFramePr>
          <p:nvPr/>
        </p:nvGraphicFramePr>
        <p:xfrm>
          <a:off x="5105057" y="2709901"/>
          <a:ext cx="2658068" cy="144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289">
                  <a:extLst>
                    <a:ext uri="{9D8B030D-6E8A-4147-A177-3AD203B41FA5}">
                      <a16:colId xmlns:a16="http://schemas.microsoft.com/office/drawing/2014/main" val="3011505985"/>
                    </a:ext>
                  </a:extLst>
                </a:gridCol>
                <a:gridCol w="414779">
                  <a:extLst>
                    <a:ext uri="{9D8B030D-6E8A-4147-A177-3AD203B41FA5}">
                      <a16:colId xmlns:a16="http://schemas.microsoft.com/office/drawing/2014/main" val="72965133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1750643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Marié(e) 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8029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Célibataire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496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Veuf/veuve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2471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Cohabitant(e) légal(e)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1947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Autre(s)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07481"/>
                  </a:ext>
                </a:extLst>
              </a:tr>
            </a:tbl>
          </a:graphicData>
        </a:graphic>
      </p:graphicFrame>
      <p:pic>
        <p:nvPicPr>
          <p:cNvPr id="14" name="Graphique 13" descr="Utilisateur avec un remplissage uni">
            <a:extLst>
              <a:ext uri="{FF2B5EF4-FFF2-40B4-BE49-F238E27FC236}">
                <a16:creationId xmlns:a16="http://schemas.microsoft.com/office/drawing/2014/main" id="{6A9BDEB2-F073-9DAA-1761-AFF9D66BD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8333" y="2872811"/>
            <a:ext cx="670089" cy="670089"/>
          </a:xfrm>
          <a:prstGeom prst="rect">
            <a:avLst/>
          </a:prstGeom>
        </p:spPr>
      </p:pic>
      <p:graphicFrame>
        <p:nvGraphicFramePr>
          <p:cNvPr id="17" name="Tableau 23">
            <a:extLst>
              <a:ext uri="{FF2B5EF4-FFF2-40B4-BE49-F238E27FC236}">
                <a16:creationId xmlns:a16="http://schemas.microsoft.com/office/drawing/2014/main" id="{AE5CCC0B-644E-7817-6698-EC167211E2B0}"/>
              </a:ext>
            </a:extLst>
          </p:cNvPr>
          <p:cNvGraphicFramePr>
            <a:graphicFrameLocks noGrp="1"/>
          </p:cNvGraphicFramePr>
          <p:nvPr/>
        </p:nvGraphicFramePr>
        <p:xfrm>
          <a:off x="1405032" y="367650"/>
          <a:ext cx="2772000" cy="260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0115059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2965133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75064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Un seul mandat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80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Institution para-locale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49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Institution provinciale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912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Institution régionale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078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Institution fédérale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12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Institution para-régionale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132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Institution parastatale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9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Autres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155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Pas de réponse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268157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7A9BD904-B338-5D0C-55F3-A6D15D1984E9}"/>
              </a:ext>
            </a:extLst>
          </p:cNvPr>
          <p:cNvSpPr txBox="1"/>
          <p:nvPr/>
        </p:nvSpPr>
        <p:spPr>
          <a:xfrm>
            <a:off x="-628733" y="1569937"/>
            <a:ext cx="244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1400" dirty="0">
                <a:latin typeface="Amasis MT Pro Black" panose="02040A04050005020304" pitchFamily="18" charset="0"/>
              </a:rPr>
              <a:t>Institution </a:t>
            </a:r>
          </a:p>
        </p:txBody>
      </p:sp>
      <p:pic>
        <p:nvPicPr>
          <p:cNvPr id="22" name="Graphique 21" descr="Cycle avec des personnes avec un remplissage uni">
            <a:extLst>
              <a:ext uri="{FF2B5EF4-FFF2-40B4-BE49-F238E27FC236}">
                <a16:creationId xmlns:a16="http://schemas.microsoft.com/office/drawing/2014/main" id="{C7DAFE11-915E-1619-5EDE-A978838D8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399" y="727162"/>
            <a:ext cx="914400" cy="914400"/>
          </a:xfrm>
          <a:prstGeom prst="rect">
            <a:avLst/>
          </a:prstGeom>
        </p:spPr>
      </p:pic>
      <p:sp>
        <p:nvSpPr>
          <p:cNvPr id="23" name="Rectangle : avec coin rogné 22">
            <a:extLst>
              <a:ext uri="{FF2B5EF4-FFF2-40B4-BE49-F238E27FC236}">
                <a16:creationId xmlns:a16="http://schemas.microsoft.com/office/drawing/2014/main" id="{87A178E1-F0A9-FA87-D77A-6D22D35F009E}"/>
              </a:ext>
            </a:extLst>
          </p:cNvPr>
          <p:cNvSpPr/>
          <p:nvPr/>
        </p:nvSpPr>
        <p:spPr>
          <a:xfrm>
            <a:off x="5518148" y="4652155"/>
            <a:ext cx="4221758" cy="1558879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5CF71AE8-1A71-9CCB-27CE-526225FF1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1188"/>
              </p:ext>
            </p:extLst>
          </p:nvPr>
        </p:nvGraphicFramePr>
        <p:xfrm>
          <a:off x="5518148" y="4705911"/>
          <a:ext cx="3970028" cy="1562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529">
                  <a:extLst>
                    <a:ext uri="{9D8B030D-6E8A-4147-A177-3AD203B41FA5}">
                      <a16:colId xmlns:a16="http://schemas.microsoft.com/office/drawing/2014/main" val="3011505985"/>
                    </a:ext>
                  </a:extLst>
                </a:gridCol>
                <a:gridCol w="386499">
                  <a:extLst>
                    <a:ext uri="{9D8B030D-6E8A-4147-A177-3AD203B41FA5}">
                      <a16:colId xmlns:a16="http://schemas.microsoft.com/office/drawing/2014/main" val="72965133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75064302"/>
                    </a:ext>
                  </a:extLst>
                </a:gridCol>
              </a:tblGrid>
              <a:tr h="333587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Unique activité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802961"/>
                  </a:ext>
                </a:extLst>
              </a:tr>
              <a:tr h="333587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Une autre activité dans le privée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49614"/>
                  </a:ext>
                </a:extLst>
              </a:tr>
              <a:tr h="333587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Une autre activité dans le public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247188"/>
                  </a:ext>
                </a:extLst>
              </a:tr>
              <a:tr h="561828"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Mandat (temps partiel) en plus de la profession principale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b="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194701"/>
                  </a:ext>
                </a:extLst>
              </a:tr>
            </a:tbl>
          </a:graphicData>
        </a:graphic>
      </p:graphicFrame>
      <p:pic>
        <p:nvPicPr>
          <p:cNvPr id="26" name="Graphique 25" descr="Porte-documents avec un remplissage uni">
            <a:extLst>
              <a:ext uri="{FF2B5EF4-FFF2-40B4-BE49-F238E27FC236}">
                <a16:creationId xmlns:a16="http://schemas.microsoft.com/office/drawing/2014/main" id="{4E45FF08-E90C-B142-155B-58AE8FC9AC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15117" y="4649411"/>
            <a:ext cx="654560" cy="65456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520DA87-FEEF-136A-7868-3BB34B851AE0}"/>
              </a:ext>
            </a:extLst>
          </p:cNvPr>
          <p:cNvSpPr txBox="1"/>
          <p:nvPr/>
        </p:nvSpPr>
        <p:spPr>
          <a:xfrm>
            <a:off x="3844788" y="5221263"/>
            <a:ext cx="199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1600" dirty="0">
                <a:latin typeface="Amasis MT Pro Black" panose="02040A04050005020304" pitchFamily="18" charset="0"/>
              </a:rPr>
              <a:t>Activité </a:t>
            </a:r>
            <a:br>
              <a:rPr lang="fr-BE" sz="1600" dirty="0">
                <a:latin typeface="Amasis MT Pro Black" panose="02040A04050005020304" pitchFamily="18" charset="0"/>
              </a:rPr>
            </a:br>
            <a:r>
              <a:rPr lang="fr-BE" sz="1600" dirty="0">
                <a:latin typeface="Amasis MT Pro Black" panose="02040A04050005020304" pitchFamily="18" charset="0"/>
              </a:rPr>
              <a:t>exercée</a:t>
            </a:r>
          </a:p>
        </p:txBody>
      </p:sp>
    </p:spTree>
    <p:extLst>
      <p:ext uri="{BB962C8B-B14F-4D97-AF65-F5344CB8AC3E}">
        <p14:creationId xmlns:p14="http://schemas.microsoft.com/office/powerpoint/2010/main" val="1071870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F6F779E-AF59-3946-8B88-EBA9C4929D32}"/>
              </a:ext>
            </a:extLst>
          </p:cNvPr>
          <p:cNvSpPr txBox="1"/>
          <p:nvPr/>
        </p:nvSpPr>
        <p:spPr>
          <a:xfrm flipH="1">
            <a:off x="3371939" y="232418"/>
            <a:ext cx="6534061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Les missions attribuées aux élus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EF5A0B1-CC87-FE60-BB33-751E665E7B86}"/>
              </a:ext>
            </a:extLst>
          </p:cNvPr>
          <p:cNvSpPr txBox="1"/>
          <p:nvPr/>
        </p:nvSpPr>
        <p:spPr>
          <a:xfrm>
            <a:off x="697992" y="910102"/>
            <a:ext cx="7309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Vous retrouvez-vous dans les missions que vous devez assumer?  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8057D06-435C-2AE2-26D8-7932B039E65B}"/>
              </a:ext>
            </a:extLst>
          </p:cNvPr>
          <p:cNvSpPr txBox="1"/>
          <p:nvPr/>
        </p:nvSpPr>
        <p:spPr>
          <a:xfrm>
            <a:off x="9130359" y="621141"/>
            <a:ext cx="834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 483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C44EC589-E381-C1C8-6577-F89733D89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60616"/>
              </p:ext>
            </p:extLst>
          </p:nvPr>
        </p:nvGraphicFramePr>
        <p:xfrm>
          <a:off x="2813975" y="1348418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508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2FF710D-092E-DF00-3F99-D3C605767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125003"/>
              </p:ext>
            </p:extLst>
          </p:nvPr>
        </p:nvGraphicFramePr>
        <p:xfrm>
          <a:off x="2929384" y="863682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43A8222-CC3D-EAD1-AACB-0FFD459E2C3F}"/>
              </a:ext>
            </a:extLst>
          </p:cNvPr>
          <p:cNvSpPr txBox="1"/>
          <p:nvPr/>
        </p:nvSpPr>
        <p:spPr>
          <a:xfrm flipH="1">
            <a:off x="3371939" y="232418"/>
            <a:ext cx="6534061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Les missions attribuées aux élus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BC0D0D-F22A-74DA-CB61-0E6CC546BA1B}"/>
              </a:ext>
            </a:extLst>
          </p:cNvPr>
          <p:cNvSpPr/>
          <p:nvPr/>
        </p:nvSpPr>
        <p:spPr>
          <a:xfrm>
            <a:off x="1593542" y="2199458"/>
            <a:ext cx="2387846" cy="206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053468-7831-32C8-8651-D4530025BDB3}"/>
              </a:ext>
            </a:extLst>
          </p:cNvPr>
          <p:cNvSpPr txBox="1"/>
          <p:nvPr/>
        </p:nvSpPr>
        <p:spPr>
          <a:xfrm>
            <a:off x="2565647" y="1977845"/>
            <a:ext cx="193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bourgmestres</a:t>
            </a:r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8984E5-1F3E-A8BB-8F68-5AE48E70EE06}"/>
              </a:ext>
            </a:extLst>
          </p:cNvPr>
          <p:cNvSpPr txBox="1"/>
          <p:nvPr/>
        </p:nvSpPr>
        <p:spPr>
          <a:xfrm>
            <a:off x="2645546" y="2864228"/>
            <a:ext cx="193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échevin.es</a:t>
            </a:r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6BF26D-CF4D-9AF8-B81D-B0072C3079CA}"/>
              </a:ext>
            </a:extLst>
          </p:cNvPr>
          <p:cNvSpPr txBox="1"/>
          <p:nvPr/>
        </p:nvSpPr>
        <p:spPr>
          <a:xfrm>
            <a:off x="2329894" y="3727039"/>
            <a:ext cx="193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président.es CPAS</a:t>
            </a:r>
            <a:endParaRPr lang="fr-BE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EAACB5-B59D-D1C0-B352-334E1164DBDE}"/>
              </a:ext>
            </a:extLst>
          </p:cNvPr>
          <p:cNvSpPr txBox="1"/>
          <p:nvPr/>
        </p:nvSpPr>
        <p:spPr>
          <a:xfrm>
            <a:off x="697992" y="910102"/>
            <a:ext cx="7309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Vous retrouvez-vous dans les missions que vous devez assumer?  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154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F6F779E-AF59-3946-8B88-EBA9C4929D32}"/>
              </a:ext>
            </a:extLst>
          </p:cNvPr>
          <p:cNvSpPr txBox="1"/>
          <p:nvPr/>
        </p:nvSpPr>
        <p:spPr>
          <a:xfrm flipH="1">
            <a:off x="3371939" y="232418"/>
            <a:ext cx="6534061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Les missions attribuées aux élus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grpSp>
        <p:nvGrpSpPr>
          <p:cNvPr id="16" name="Google Shape;415;p21">
            <a:extLst>
              <a:ext uri="{FF2B5EF4-FFF2-40B4-BE49-F238E27FC236}">
                <a16:creationId xmlns:a16="http://schemas.microsoft.com/office/drawing/2014/main" id="{90E3796D-6724-048A-7A0B-D8DF8FA0A643}"/>
              </a:ext>
            </a:extLst>
          </p:cNvPr>
          <p:cNvGrpSpPr/>
          <p:nvPr/>
        </p:nvGrpSpPr>
        <p:grpSpPr>
          <a:xfrm>
            <a:off x="57922" y="711480"/>
            <a:ext cx="3314017" cy="2591014"/>
            <a:chOff x="710273" y="1300652"/>
            <a:chExt cx="1846800" cy="3223248"/>
          </a:xfrm>
        </p:grpSpPr>
        <p:sp>
          <p:nvSpPr>
            <p:cNvPr id="17" name="Google Shape;416;p21">
              <a:extLst>
                <a:ext uri="{FF2B5EF4-FFF2-40B4-BE49-F238E27FC236}">
                  <a16:creationId xmlns:a16="http://schemas.microsoft.com/office/drawing/2014/main" id="{A7F80734-8F47-E2FA-1182-33A4D1428099}"/>
                </a:ext>
              </a:extLst>
            </p:cNvPr>
            <p:cNvSpPr/>
            <p:nvPr/>
          </p:nvSpPr>
          <p:spPr>
            <a:xfrm rot="10800000" flipH="1">
              <a:off x="710273" y="2114600"/>
              <a:ext cx="1846800" cy="2409300"/>
            </a:xfrm>
            <a:prstGeom prst="round2SameRect">
              <a:avLst>
                <a:gd name="adj1" fmla="val 5874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418;p21">
              <a:extLst>
                <a:ext uri="{FF2B5EF4-FFF2-40B4-BE49-F238E27FC236}">
                  <a16:creationId xmlns:a16="http://schemas.microsoft.com/office/drawing/2014/main" id="{AC42D0A4-2CB2-455E-63FE-922A59D57C2C}"/>
                </a:ext>
              </a:extLst>
            </p:cNvPr>
            <p:cNvSpPr txBox="1"/>
            <p:nvPr/>
          </p:nvSpPr>
          <p:spPr>
            <a:xfrm>
              <a:off x="792623" y="2180632"/>
              <a:ext cx="1682100" cy="1860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/>
                  <a:cs typeface="Roboto"/>
                  <a:sym typeface="Roboto"/>
                </a:rPr>
                <a:t>d</a:t>
              </a:r>
              <a:r>
                <a:rPr kumimoji="0" lang="e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/>
                  <a:cs typeface="Roboto"/>
                  <a:sym typeface="Roboto"/>
                </a:rPr>
                <a:t>es élus pensent que certaines missions ne devraient pas être du ressort des politiques locales/communales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" name="Google Shape;419;p21">
              <a:extLst>
                <a:ext uri="{FF2B5EF4-FFF2-40B4-BE49-F238E27FC236}">
                  <a16:creationId xmlns:a16="http://schemas.microsoft.com/office/drawing/2014/main" id="{77075D40-706D-0C8B-6FE9-72632B79CA0D}"/>
                </a:ext>
              </a:extLst>
            </p:cNvPr>
            <p:cNvSpPr/>
            <p:nvPr/>
          </p:nvSpPr>
          <p:spPr>
            <a:xfrm>
              <a:off x="710273" y="1300652"/>
              <a:ext cx="1846800" cy="7148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masis MT Pro Black" panose="02040A040500050203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2" name="Parenthèses 21">
            <a:extLst>
              <a:ext uri="{FF2B5EF4-FFF2-40B4-BE49-F238E27FC236}">
                <a16:creationId xmlns:a16="http://schemas.microsoft.com/office/drawing/2014/main" id="{2AFCC58A-2F5E-4977-4EF9-639FB3C99F7F}"/>
              </a:ext>
            </a:extLst>
          </p:cNvPr>
          <p:cNvSpPr/>
          <p:nvPr/>
        </p:nvSpPr>
        <p:spPr>
          <a:xfrm>
            <a:off x="3489051" y="1990628"/>
            <a:ext cx="5343645" cy="440129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EF5A0B1-CC87-FE60-BB33-751E665E7B86}"/>
              </a:ext>
            </a:extLst>
          </p:cNvPr>
          <p:cNvSpPr txBox="1"/>
          <p:nvPr/>
        </p:nvSpPr>
        <p:spPr>
          <a:xfrm>
            <a:off x="4420513" y="721627"/>
            <a:ext cx="387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Quelles missions ne devraient plus incomber aux communes ?  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DFB6E3B-5AAA-C950-4AB6-527CBACA172D}"/>
              </a:ext>
            </a:extLst>
          </p:cNvPr>
          <p:cNvSpPr txBox="1"/>
          <p:nvPr/>
        </p:nvSpPr>
        <p:spPr>
          <a:xfrm>
            <a:off x="3546971" y="2078795"/>
            <a:ext cx="534364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zones de polices 				              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(14%)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zones de secours 				              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(13%)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gestion de crises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      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(réfugiés, inondations,…) 	                                  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(11%)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L’urbanisme 						    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travaux publics (voiries, éclairage public,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      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ponts,…) 					                        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(7%)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L’enseignement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				                (7%)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matières environnementales 			    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gestion des déchets 				              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Les sanctions administratives                                    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(4%)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structures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d’accueil (crèches, MR/MRS)           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(4%)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refinancement du CPAS                                       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Les infrastructures sportives et culturelles             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(3%)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Les cultes                                                                      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(2%)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La mobilité                                                                    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(2%)   </a:t>
            </a:r>
            <a:r>
              <a:rPr lang="fr-FR" sz="1300" b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             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8057D06-435C-2AE2-26D8-7932B039E65B}"/>
              </a:ext>
            </a:extLst>
          </p:cNvPr>
          <p:cNvSpPr txBox="1"/>
          <p:nvPr/>
        </p:nvSpPr>
        <p:spPr>
          <a:xfrm>
            <a:off x="9130359" y="621141"/>
            <a:ext cx="834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 483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05AC98-5DBE-678B-C41D-68CD8878C475}"/>
              </a:ext>
            </a:extLst>
          </p:cNvPr>
          <p:cNvSpPr txBox="1"/>
          <p:nvPr/>
        </p:nvSpPr>
        <p:spPr>
          <a:xfrm>
            <a:off x="3789843" y="1386905"/>
            <a:ext cx="435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d’élu.es 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tout mandat confondu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ayant cité ces missions</a:t>
            </a:r>
            <a:r>
              <a:rPr lang="fr-BE" sz="1400" dirty="0">
                <a:solidFill>
                  <a:prstClr val="black"/>
                </a:solidFill>
                <a:latin typeface="Calibri" panose="020F0502020204030204"/>
              </a:rPr>
              <a:t> en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réponses spontanées N 242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11A16A-9A59-24C1-03D6-52BA5052DC40}"/>
              </a:ext>
            </a:extLst>
          </p:cNvPr>
          <p:cNvSpPr txBox="1"/>
          <p:nvPr/>
        </p:nvSpPr>
        <p:spPr>
          <a:xfrm>
            <a:off x="9065648" y="2083280"/>
            <a:ext cx="703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  <a:latin typeface="Calibri" panose="020F0502020204030204"/>
              </a:rPr>
              <a:t>(18%)</a:t>
            </a:r>
          </a:p>
          <a:p>
            <a:r>
              <a:rPr lang="fr-FR" sz="1600" b="1" dirty="0">
                <a:solidFill>
                  <a:prstClr val="black"/>
                </a:solidFill>
                <a:latin typeface="Calibri" panose="020F0502020204030204"/>
              </a:rPr>
              <a:t>(18%)</a:t>
            </a:r>
          </a:p>
          <a:p>
            <a:endParaRPr lang="fr-FR" sz="1600" b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Calibri" panose="020F0502020204030204"/>
              </a:rPr>
              <a:t>(13%)</a:t>
            </a:r>
            <a:endParaRPr lang="fr-BE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B00C79-7F9F-AA91-E185-598A92B09C12}"/>
              </a:ext>
            </a:extLst>
          </p:cNvPr>
          <p:cNvSpPr txBox="1"/>
          <p:nvPr/>
        </p:nvSpPr>
        <p:spPr>
          <a:xfrm>
            <a:off x="8500154" y="1394358"/>
            <a:ext cx="1347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prstClr val="black"/>
                </a:solidFill>
                <a:latin typeface="Calibri" panose="020F0502020204030204"/>
              </a:rPr>
              <a:t>bourgmestres</a:t>
            </a:r>
            <a:endParaRPr lang="fr-BE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625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id="{4A632396-3BAD-73CD-9895-344961EDD3A3}"/>
              </a:ext>
            </a:extLst>
          </p:cNvPr>
          <p:cNvGrpSpPr/>
          <p:nvPr/>
        </p:nvGrpSpPr>
        <p:grpSpPr>
          <a:xfrm>
            <a:off x="110378" y="601138"/>
            <a:ext cx="4092088" cy="1353772"/>
            <a:chOff x="3832750" y="555175"/>
            <a:chExt cx="3618063" cy="774256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78C88C0E-E9CB-1B58-659A-8EC15F7AF6AF}"/>
                </a:ext>
              </a:extLst>
            </p:cNvPr>
            <p:cNvSpPr/>
            <p:nvPr/>
          </p:nvSpPr>
          <p:spPr>
            <a:xfrm>
              <a:off x="3832750" y="561250"/>
              <a:ext cx="3618063" cy="768181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8CB2ADE-FDEA-B8F0-6F0D-B8A78820175E}"/>
                </a:ext>
              </a:extLst>
            </p:cNvPr>
            <p:cNvSpPr txBox="1"/>
            <p:nvPr/>
          </p:nvSpPr>
          <p:spPr>
            <a:xfrm>
              <a:off x="4059954" y="555175"/>
              <a:ext cx="2904168" cy="65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sz="3200" dirty="0">
                  <a:solidFill>
                    <a:prstClr val="white"/>
                  </a:solidFill>
                  <a:latin typeface="Amasis MT Pro Black" panose="02040A04050005020304" pitchFamily="18" charset="0"/>
                </a:rPr>
                <a:t>61 % </a:t>
              </a:r>
              <a:r>
                <a:rPr lang="fr-BE" dirty="0">
                  <a:solidFill>
                    <a:prstClr val="white"/>
                  </a:solidFill>
                  <a:latin typeface="Amasis MT Pro Black" panose="02040A04050005020304" pitchFamily="18" charset="0"/>
                </a:rPr>
                <a:t> des élu.es répondants pensent se représenter aux élections communales de 2024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54FCA83E-BB9B-E7E6-1D29-93F4F00593A5}"/>
              </a:ext>
            </a:extLst>
          </p:cNvPr>
          <p:cNvSpPr/>
          <p:nvPr/>
        </p:nvSpPr>
        <p:spPr>
          <a:xfrm>
            <a:off x="905238" y="2583924"/>
            <a:ext cx="2914200" cy="17776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99AE24A-4D56-E798-1E8D-73D247C8A665}"/>
              </a:ext>
            </a:extLst>
          </p:cNvPr>
          <p:cNvSpPr txBox="1"/>
          <p:nvPr/>
        </p:nvSpPr>
        <p:spPr>
          <a:xfrm>
            <a:off x="900959" y="2701512"/>
            <a:ext cx="291838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prstClr val="white"/>
                </a:solidFill>
                <a:latin typeface="Amasis MT Pro Black" panose="02040A04050005020304" pitchFamily="18" charset="0"/>
              </a:rPr>
              <a:t>22 %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  <a:r>
              <a:rPr lang="fr-FR" dirty="0">
                <a:solidFill>
                  <a:prstClr val="white"/>
                </a:solidFill>
                <a:latin typeface="Amasis MT Pro Black" panose="02040A04050005020304" pitchFamily="18" charset="0"/>
              </a:rPr>
              <a:t>des élu.es répondants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4F61BE6-33BD-CC06-782E-BF58D9B3C667}"/>
              </a:ext>
            </a:extLst>
          </p:cNvPr>
          <p:cNvSpPr txBox="1"/>
          <p:nvPr/>
        </p:nvSpPr>
        <p:spPr>
          <a:xfrm>
            <a:off x="947134" y="3425075"/>
            <a:ext cx="291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Amasis MT Pro Black" panose="02040A04050005020304" pitchFamily="18" charset="0"/>
              </a:rPr>
              <a:t>pensent </a:t>
            </a:r>
            <a:r>
              <a:rPr lang="fr-FR" u="sng" dirty="0">
                <a:solidFill>
                  <a:prstClr val="white"/>
                </a:solidFill>
                <a:latin typeface="Amasis MT Pro Black" panose="02040A04050005020304" pitchFamily="18" charset="0"/>
              </a:rPr>
              <a:t>ne pas </a:t>
            </a:r>
            <a:r>
              <a:rPr lang="fr-FR" dirty="0">
                <a:solidFill>
                  <a:prstClr val="white"/>
                </a:solidFill>
                <a:latin typeface="Amasis MT Pro Black" panose="02040A04050005020304" pitchFamily="18" charset="0"/>
              </a:rPr>
              <a:t>se représenter  </a:t>
            </a:r>
            <a:endParaRPr lang="fr-BE" dirty="0">
              <a:solidFill>
                <a:prstClr val="white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B81C1B0-4F6C-76B7-76F4-84C5135E778A}"/>
              </a:ext>
            </a:extLst>
          </p:cNvPr>
          <p:cNvSpPr txBox="1"/>
          <p:nvPr/>
        </p:nvSpPr>
        <p:spPr>
          <a:xfrm flipH="1">
            <a:off x="3864990" y="112046"/>
            <a:ext cx="6041010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L’intention de se représenter</a:t>
            </a:r>
          </a:p>
        </p:txBody>
      </p:sp>
      <p:pic>
        <p:nvPicPr>
          <p:cNvPr id="3078" name="Picture 6" descr="Attention Danger Signe Attention Alerte Icône Logo. Exclamation D'alerte De  Vecteur D'attention. | Vecteur Premium">
            <a:extLst>
              <a:ext uri="{FF2B5EF4-FFF2-40B4-BE49-F238E27FC236}">
                <a16:creationId xmlns:a16="http://schemas.microsoft.com/office/drawing/2014/main" id="{24F90982-BFE7-73B8-6F44-54E8BC9F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36" y="4479196"/>
            <a:ext cx="1774493" cy="1774493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4A23311-CDA0-3151-F192-5FEFD3845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795" y="4385261"/>
            <a:ext cx="2869845" cy="1537795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87E76EC6-13F8-5861-41CC-E0D378BA22E8}"/>
              </a:ext>
            </a:extLst>
          </p:cNvPr>
          <p:cNvSpPr txBox="1"/>
          <p:nvPr/>
        </p:nvSpPr>
        <p:spPr>
          <a:xfrm>
            <a:off x="6568779" y="4433226"/>
            <a:ext cx="2918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latin typeface="Amasis MT Pro Black" panose="02040A04050005020304" pitchFamily="18" charset="0"/>
              </a:rPr>
              <a:t>1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mandataire sur 10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53EC3C2-CEF5-2412-C02A-3046E44D39A1}"/>
              </a:ext>
            </a:extLst>
          </p:cNvPr>
          <p:cNvSpPr txBox="1"/>
          <p:nvPr/>
        </p:nvSpPr>
        <p:spPr>
          <a:xfrm>
            <a:off x="6676258" y="5018001"/>
            <a:ext cx="291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Amasis MT Pro Black" panose="02040A04050005020304" pitchFamily="18" charset="0"/>
              </a:rPr>
              <a:t>souhaite tout à fait quitter la politique </a:t>
            </a:r>
            <a:endParaRPr lang="fr-BE" dirty="0">
              <a:latin typeface="Amasis MT Pro Black" panose="02040A040500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D6B49EC-2C17-574F-F671-902BE81C4410}"/>
              </a:ext>
            </a:extLst>
          </p:cNvPr>
          <p:cNvSpPr txBox="1"/>
          <p:nvPr/>
        </p:nvSpPr>
        <p:spPr>
          <a:xfrm>
            <a:off x="363984" y="5938988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 483</a:t>
            </a:r>
            <a:endParaRPr lang="fr-BE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39EFAB1-DE14-28B2-CFDE-378EC48E15C0}"/>
              </a:ext>
            </a:extLst>
          </p:cNvPr>
          <p:cNvSpPr/>
          <p:nvPr/>
        </p:nvSpPr>
        <p:spPr>
          <a:xfrm>
            <a:off x="4123378" y="2583924"/>
            <a:ext cx="2914200" cy="177768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10C0EB-3BC0-881C-CAB1-7EA0141063E1}"/>
              </a:ext>
            </a:extLst>
          </p:cNvPr>
          <p:cNvSpPr txBox="1"/>
          <p:nvPr/>
        </p:nvSpPr>
        <p:spPr>
          <a:xfrm>
            <a:off x="4078796" y="2704127"/>
            <a:ext cx="2918382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prstClr val="white"/>
                </a:solidFill>
                <a:latin typeface="Amasis MT Pro Black" panose="02040A04050005020304" pitchFamily="18" charset="0"/>
              </a:rPr>
              <a:t>17 %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  <a:r>
              <a:rPr lang="fr-FR" dirty="0">
                <a:solidFill>
                  <a:prstClr val="white"/>
                </a:solidFill>
                <a:latin typeface="Amasis MT Pro Black" panose="02040A04050005020304" pitchFamily="18" charset="0"/>
              </a:rPr>
              <a:t>des élu.es répondants restent indécis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74AB54-6A16-460A-5231-155CFE2D7F0E}"/>
              </a:ext>
            </a:extLst>
          </p:cNvPr>
          <p:cNvSpPr txBox="1"/>
          <p:nvPr/>
        </p:nvSpPr>
        <p:spPr>
          <a:xfrm>
            <a:off x="4585234" y="856015"/>
            <a:ext cx="185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  <a:latin typeface="Amasis MT Pro Black" panose="02040A04050005020304" pitchFamily="18" charset="0"/>
              </a:rPr>
              <a:t>65% hommes</a:t>
            </a:r>
            <a:endParaRPr lang="fr-BE" dirty="0">
              <a:solidFill>
                <a:prstClr val="white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EA300C-1BA7-14AC-7548-E7495791C5CC}"/>
              </a:ext>
            </a:extLst>
          </p:cNvPr>
          <p:cNvSpPr txBox="1"/>
          <p:nvPr/>
        </p:nvSpPr>
        <p:spPr>
          <a:xfrm>
            <a:off x="4514766" y="1606210"/>
            <a:ext cx="169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  <a:latin typeface="Amasis MT Pro Black" panose="02040A04050005020304" pitchFamily="18" charset="0"/>
              </a:rPr>
              <a:t>55% femmes</a:t>
            </a:r>
            <a:endParaRPr lang="fr-BE" dirty="0">
              <a:solidFill>
                <a:prstClr val="white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48A4D9-F727-11A9-C6FE-6D136E152FDE}"/>
              </a:ext>
            </a:extLst>
          </p:cNvPr>
          <p:cNvSpPr txBox="1"/>
          <p:nvPr/>
        </p:nvSpPr>
        <p:spPr>
          <a:xfrm>
            <a:off x="7142085" y="5946709"/>
            <a:ext cx="234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masis MT Pro Black" panose="02040A04050005020304" pitchFamily="18" charset="0"/>
              </a:rPr>
              <a:t>6% veulent rester dans l’associatif</a:t>
            </a:r>
            <a:endParaRPr lang="fr-BE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69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7B81C1B0-4F6C-76B7-76F4-84C5135E778A}"/>
              </a:ext>
            </a:extLst>
          </p:cNvPr>
          <p:cNvSpPr txBox="1"/>
          <p:nvPr/>
        </p:nvSpPr>
        <p:spPr>
          <a:xfrm flipH="1">
            <a:off x="3864990" y="112046"/>
            <a:ext cx="6041010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2000" dirty="0">
                <a:solidFill>
                  <a:prstClr val="white"/>
                </a:solidFill>
                <a:latin typeface="Amasis MT Pro Black" panose="02040A04050005020304" pitchFamily="18" charset="0"/>
              </a:rPr>
              <a:t>L’intention de se représenter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DCAFA0-A38D-997C-5A98-57BFDAA24286}"/>
              </a:ext>
            </a:extLst>
          </p:cNvPr>
          <p:cNvSpPr txBox="1"/>
          <p:nvPr/>
        </p:nvSpPr>
        <p:spPr>
          <a:xfrm>
            <a:off x="1725810" y="635067"/>
            <a:ext cx="7934435" cy="4086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olidFill>
                  <a:prstClr val="black"/>
                </a:solidFill>
                <a:latin typeface="Amasis MT Pro Black" panose="02040A04050005020304" pitchFamily="18" charset="0"/>
              </a:rPr>
              <a:t>Focus sur les types de mandats et l’ancienneté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8D7E5623-A429-8507-F2E2-82AD8DD4D1F4}"/>
              </a:ext>
            </a:extLst>
          </p:cNvPr>
          <p:cNvGraphicFramePr/>
          <p:nvPr/>
        </p:nvGraphicFramePr>
        <p:xfrm>
          <a:off x="463060" y="1566180"/>
          <a:ext cx="5733553" cy="260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BBC9A16-8362-1BA4-5CFB-F5BAF70C6C58}"/>
              </a:ext>
            </a:extLst>
          </p:cNvPr>
          <p:cNvGraphicFramePr/>
          <p:nvPr/>
        </p:nvGraphicFramePr>
        <p:xfrm>
          <a:off x="4720295" y="4295857"/>
          <a:ext cx="4939950" cy="220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F140C24C-E011-6BD2-B715-193CA3F5700C}"/>
              </a:ext>
            </a:extLst>
          </p:cNvPr>
          <p:cNvSpPr txBox="1"/>
          <p:nvPr/>
        </p:nvSpPr>
        <p:spPr>
          <a:xfrm>
            <a:off x="881405" y="1566180"/>
            <a:ext cx="207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Type de mandats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299E22-F9CE-3BE1-52C5-D4E40257DD20}"/>
              </a:ext>
            </a:extLst>
          </p:cNvPr>
          <p:cNvSpPr txBox="1"/>
          <p:nvPr/>
        </p:nvSpPr>
        <p:spPr>
          <a:xfrm>
            <a:off x="6404795" y="3988280"/>
            <a:ext cx="207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Ancienneté</a:t>
            </a:r>
            <a:endParaRPr lang="fr-BE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A62982-A522-0BF6-30D3-193A8CC2AAD2}"/>
              </a:ext>
            </a:extLst>
          </p:cNvPr>
          <p:cNvSpPr txBox="1"/>
          <p:nvPr/>
        </p:nvSpPr>
        <p:spPr>
          <a:xfrm>
            <a:off x="639192" y="5690586"/>
            <a:ext cx="101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N483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0817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91;p19">
            <a:extLst>
              <a:ext uri="{FF2B5EF4-FFF2-40B4-BE49-F238E27FC236}">
                <a16:creationId xmlns:a16="http://schemas.microsoft.com/office/drawing/2014/main" id="{F71E90C5-2916-6411-0E02-B7A33EA22052}"/>
              </a:ext>
            </a:extLst>
          </p:cNvPr>
          <p:cNvGrpSpPr/>
          <p:nvPr/>
        </p:nvGrpSpPr>
        <p:grpSpPr>
          <a:xfrm>
            <a:off x="187995" y="1579272"/>
            <a:ext cx="2773410" cy="715403"/>
            <a:chOff x="457200" y="1791870"/>
            <a:chExt cx="2773410" cy="715403"/>
          </a:xfrm>
        </p:grpSpPr>
        <p:sp>
          <p:nvSpPr>
            <p:cNvPr id="5" name="Google Shape;592;p19">
              <a:extLst>
                <a:ext uri="{FF2B5EF4-FFF2-40B4-BE49-F238E27FC236}">
                  <a16:creationId xmlns:a16="http://schemas.microsoft.com/office/drawing/2014/main" id="{62B2498A-19C2-A811-1C1F-4B20822387C6}"/>
                </a:ext>
              </a:extLst>
            </p:cNvPr>
            <p:cNvSpPr/>
            <p:nvPr/>
          </p:nvSpPr>
          <p:spPr>
            <a:xfrm>
              <a:off x="457200" y="1791870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0" y="0"/>
                  </a:moveTo>
                  <a:lnTo>
                    <a:pt x="0" y="3325"/>
                  </a:lnTo>
                  <a:lnTo>
                    <a:pt x="3983" y="3325"/>
                  </a:lnTo>
                  <a:lnTo>
                    <a:pt x="39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593;p19">
              <a:extLst>
                <a:ext uri="{FF2B5EF4-FFF2-40B4-BE49-F238E27FC236}">
                  <a16:creationId xmlns:a16="http://schemas.microsoft.com/office/drawing/2014/main" id="{C93D2226-5C31-A6CF-7553-66309524E2C7}"/>
                </a:ext>
              </a:extLst>
            </p:cNvPr>
            <p:cNvSpPr/>
            <p:nvPr/>
          </p:nvSpPr>
          <p:spPr>
            <a:xfrm>
              <a:off x="1059325" y="1791875"/>
              <a:ext cx="2171285" cy="715398"/>
            </a:xfrm>
            <a:custGeom>
              <a:avLst/>
              <a:gdLst/>
              <a:ahLst/>
              <a:cxnLst/>
              <a:rect l="l" t="t" r="r" b="b"/>
              <a:pathLst>
                <a:path w="12705" h="3326" extrusionOk="0">
                  <a:moveTo>
                    <a:pt x="1" y="0"/>
                  </a:moveTo>
                  <a:lnTo>
                    <a:pt x="1" y="3325"/>
                  </a:lnTo>
                  <a:lnTo>
                    <a:pt x="12705" y="3325"/>
                  </a:lnTo>
                  <a:lnTo>
                    <a:pt x="12705" y="0"/>
                  </a:lnTo>
                  <a:close/>
                </a:path>
              </a:pathLst>
            </a:cu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594;p19">
            <a:extLst>
              <a:ext uri="{FF2B5EF4-FFF2-40B4-BE49-F238E27FC236}">
                <a16:creationId xmlns:a16="http://schemas.microsoft.com/office/drawing/2014/main" id="{9DA6C78E-6E9B-251D-366E-269CC4347D1F}"/>
              </a:ext>
            </a:extLst>
          </p:cNvPr>
          <p:cNvSpPr txBox="1"/>
          <p:nvPr/>
        </p:nvSpPr>
        <p:spPr>
          <a:xfrm>
            <a:off x="868912" y="1628858"/>
            <a:ext cx="2019607" cy="5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/>
                <a:cs typeface="Roboto"/>
                <a:sym typeface="Roboto"/>
              </a:rPr>
              <a:t>63 %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/>
                <a:cs typeface="Roboto"/>
                <a:sym typeface="Roboto"/>
              </a:rPr>
              <a:t>s’accordent sur la mauvaise balance entre vie professionnelle et privée  </a:t>
            </a:r>
          </a:p>
        </p:txBody>
      </p:sp>
      <p:grpSp>
        <p:nvGrpSpPr>
          <p:cNvPr id="8" name="Google Shape;596;p19">
            <a:extLst>
              <a:ext uri="{FF2B5EF4-FFF2-40B4-BE49-F238E27FC236}">
                <a16:creationId xmlns:a16="http://schemas.microsoft.com/office/drawing/2014/main" id="{A263AAB2-4B18-EC0B-127C-6CA3E9BDC27A}"/>
              </a:ext>
            </a:extLst>
          </p:cNvPr>
          <p:cNvGrpSpPr/>
          <p:nvPr/>
        </p:nvGrpSpPr>
        <p:grpSpPr>
          <a:xfrm>
            <a:off x="6110158" y="1580321"/>
            <a:ext cx="2773410" cy="715397"/>
            <a:chOff x="457200" y="3706829"/>
            <a:chExt cx="2773410" cy="715397"/>
          </a:xfrm>
        </p:grpSpPr>
        <p:sp>
          <p:nvSpPr>
            <p:cNvPr id="9" name="Google Shape;597;p19">
              <a:extLst>
                <a:ext uri="{FF2B5EF4-FFF2-40B4-BE49-F238E27FC236}">
                  <a16:creationId xmlns:a16="http://schemas.microsoft.com/office/drawing/2014/main" id="{F4531CF4-734C-5E70-BE2E-6E1DEEDF2604}"/>
                </a:ext>
              </a:extLst>
            </p:cNvPr>
            <p:cNvSpPr/>
            <p:nvPr/>
          </p:nvSpPr>
          <p:spPr>
            <a:xfrm>
              <a:off x="457200" y="3706829"/>
              <a:ext cx="602259" cy="715396"/>
            </a:xfrm>
            <a:custGeom>
              <a:avLst/>
              <a:gdLst/>
              <a:ahLst/>
              <a:cxnLst/>
              <a:rect l="l" t="t" r="r" b="b"/>
              <a:pathLst>
                <a:path w="3983" h="3327" extrusionOk="0">
                  <a:moveTo>
                    <a:pt x="0" y="1"/>
                  </a:moveTo>
                  <a:lnTo>
                    <a:pt x="0" y="3327"/>
                  </a:lnTo>
                  <a:lnTo>
                    <a:pt x="3983" y="3327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598;p19">
              <a:extLst>
                <a:ext uri="{FF2B5EF4-FFF2-40B4-BE49-F238E27FC236}">
                  <a16:creationId xmlns:a16="http://schemas.microsoft.com/office/drawing/2014/main" id="{089F6D7C-02F9-3C24-9A8A-5FC7C65A1A36}"/>
                </a:ext>
              </a:extLst>
            </p:cNvPr>
            <p:cNvSpPr/>
            <p:nvPr/>
          </p:nvSpPr>
          <p:spPr>
            <a:xfrm>
              <a:off x="1059325" y="3706830"/>
              <a:ext cx="2171285" cy="715396"/>
            </a:xfrm>
            <a:custGeom>
              <a:avLst/>
              <a:gdLst/>
              <a:ahLst/>
              <a:cxnLst/>
              <a:rect l="l" t="t" r="r" b="b"/>
              <a:pathLst>
                <a:path w="12705" h="3327" extrusionOk="0">
                  <a:moveTo>
                    <a:pt x="1" y="1"/>
                  </a:moveTo>
                  <a:lnTo>
                    <a:pt x="1" y="3327"/>
                  </a:lnTo>
                  <a:lnTo>
                    <a:pt x="12705" y="3327"/>
                  </a:lnTo>
                  <a:lnTo>
                    <a:pt x="12705" y="1"/>
                  </a:lnTo>
                  <a:close/>
                </a:path>
              </a:pathLst>
            </a:cu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604;p19">
            <a:extLst>
              <a:ext uri="{FF2B5EF4-FFF2-40B4-BE49-F238E27FC236}">
                <a16:creationId xmlns:a16="http://schemas.microsoft.com/office/drawing/2014/main" id="{F6AB943E-C3F3-5D9C-6B15-9D6341BC4059}"/>
              </a:ext>
            </a:extLst>
          </p:cNvPr>
          <p:cNvGrpSpPr/>
          <p:nvPr/>
        </p:nvGrpSpPr>
        <p:grpSpPr>
          <a:xfrm>
            <a:off x="3254539" y="1611098"/>
            <a:ext cx="2773410" cy="715401"/>
            <a:chOff x="457200" y="2749352"/>
            <a:chExt cx="2773410" cy="715401"/>
          </a:xfrm>
        </p:grpSpPr>
        <p:sp>
          <p:nvSpPr>
            <p:cNvPr id="12" name="Google Shape;605;p19">
              <a:extLst>
                <a:ext uri="{FF2B5EF4-FFF2-40B4-BE49-F238E27FC236}">
                  <a16:creationId xmlns:a16="http://schemas.microsoft.com/office/drawing/2014/main" id="{A3FCBD79-0ABD-8383-82F7-7992EF11BFD1}"/>
                </a:ext>
              </a:extLst>
            </p:cNvPr>
            <p:cNvSpPr/>
            <p:nvPr/>
          </p:nvSpPr>
          <p:spPr>
            <a:xfrm>
              <a:off x="457200" y="2749352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0" y="1"/>
                  </a:moveTo>
                  <a:lnTo>
                    <a:pt x="0" y="3326"/>
                  </a:lnTo>
                  <a:lnTo>
                    <a:pt x="3983" y="3326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06;p19">
              <a:extLst>
                <a:ext uri="{FF2B5EF4-FFF2-40B4-BE49-F238E27FC236}">
                  <a16:creationId xmlns:a16="http://schemas.microsoft.com/office/drawing/2014/main" id="{5F91F09E-43E0-F512-76CA-6A4714974406}"/>
                </a:ext>
              </a:extLst>
            </p:cNvPr>
            <p:cNvSpPr/>
            <p:nvPr/>
          </p:nvSpPr>
          <p:spPr>
            <a:xfrm>
              <a:off x="1059325" y="2749355"/>
              <a:ext cx="2171285" cy="715398"/>
            </a:xfrm>
            <a:custGeom>
              <a:avLst/>
              <a:gdLst/>
              <a:ahLst/>
              <a:cxnLst/>
              <a:rect l="l" t="t" r="r" b="b"/>
              <a:pathLst>
                <a:path w="12705" h="3326" extrusionOk="0">
                  <a:moveTo>
                    <a:pt x="1" y="1"/>
                  </a:moveTo>
                  <a:lnTo>
                    <a:pt x="1" y="3326"/>
                  </a:lnTo>
                  <a:lnTo>
                    <a:pt x="12705" y="3326"/>
                  </a:lnTo>
                  <a:lnTo>
                    <a:pt x="12705" y="1"/>
                  </a:lnTo>
                  <a:close/>
                </a:path>
              </a:pathLst>
            </a:cu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" name="Graphique 13" descr="Balance de la justice contour">
            <a:extLst>
              <a:ext uri="{FF2B5EF4-FFF2-40B4-BE49-F238E27FC236}">
                <a16:creationId xmlns:a16="http://schemas.microsoft.com/office/drawing/2014/main" id="{1F293FB9-16DC-7696-14E0-E90E91B6A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166" y="1709601"/>
            <a:ext cx="539170" cy="539170"/>
          </a:xfrm>
          <a:prstGeom prst="rect">
            <a:avLst/>
          </a:prstGeom>
        </p:spPr>
      </p:pic>
      <p:sp>
        <p:nvSpPr>
          <p:cNvPr id="15" name="Google Shape;594;p19">
            <a:extLst>
              <a:ext uri="{FF2B5EF4-FFF2-40B4-BE49-F238E27FC236}">
                <a16:creationId xmlns:a16="http://schemas.microsoft.com/office/drawing/2014/main" id="{3DE59440-C1A4-286D-FA93-F53200D14048}"/>
              </a:ext>
            </a:extLst>
          </p:cNvPr>
          <p:cNvSpPr txBox="1"/>
          <p:nvPr/>
        </p:nvSpPr>
        <p:spPr>
          <a:xfrm>
            <a:off x="3903608" y="1641175"/>
            <a:ext cx="2098783" cy="5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/>
                <a:cs typeface="Roboto"/>
                <a:sym typeface="Roboto"/>
              </a:rPr>
              <a:t>48 % </a:t>
            </a:r>
            <a:r>
              <a:rPr lang="fr-FR" sz="1200" dirty="0">
                <a:latin typeface="Calibri" panose="020F0502020204030204"/>
                <a:ea typeface="Roboto"/>
                <a:cs typeface="Roboto"/>
                <a:sym typeface="Roboto"/>
              </a:rPr>
              <a:t>pointent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/>
                <a:cs typeface="Roboto"/>
                <a:sym typeface="Roboto"/>
              </a:rPr>
              <a:t> la mauvaise image qu’ont les citoyens du monde politique</a:t>
            </a:r>
          </a:p>
        </p:txBody>
      </p:sp>
      <p:pic>
        <p:nvPicPr>
          <p:cNvPr id="16" name="Graphique 15" descr="Porte-documents avec un remplissage uni">
            <a:extLst>
              <a:ext uri="{FF2B5EF4-FFF2-40B4-BE49-F238E27FC236}">
                <a16:creationId xmlns:a16="http://schemas.microsoft.com/office/drawing/2014/main" id="{55FE5E14-CEC3-0D51-FA02-B68BA73F0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5927" y="1703532"/>
            <a:ext cx="408589" cy="408589"/>
          </a:xfrm>
          <a:prstGeom prst="rect">
            <a:avLst/>
          </a:prstGeom>
        </p:spPr>
      </p:pic>
      <p:pic>
        <p:nvPicPr>
          <p:cNvPr id="17" name="Graphique 16" descr="Avis des clients contour">
            <a:extLst>
              <a:ext uri="{FF2B5EF4-FFF2-40B4-BE49-F238E27FC236}">
                <a16:creationId xmlns:a16="http://schemas.microsoft.com/office/drawing/2014/main" id="{4603746D-AD03-8106-02E7-EA9CB0A2D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0395" y="1702318"/>
            <a:ext cx="593400" cy="593400"/>
          </a:xfrm>
          <a:prstGeom prst="rect">
            <a:avLst/>
          </a:prstGeom>
        </p:spPr>
      </p:pic>
      <p:sp>
        <p:nvSpPr>
          <p:cNvPr id="18" name="Google Shape;594;p19">
            <a:extLst>
              <a:ext uri="{FF2B5EF4-FFF2-40B4-BE49-F238E27FC236}">
                <a16:creationId xmlns:a16="http://schemas.microsoft.com/office/drawing/2014/main" id="{69038926-52FE-5248-95DC-54017A1EAABE}"/>
              </a:ext>
            </a:extLst>
          </p:cNvPr>
          <p:cNvSpPr txBox="1"/>
          <p:nvPr/>
        </p:nvSpPr>
        <p:spPr>
          <a:xfrm>
            <a:off x="6794626" y="1641727"/>
            <a:ext cx="2078213" cy="5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/>
                <a:cs typeface="Roboto"/>
                <a:sym typeface="Roboto"/>
              </a:rPr>
              <a:t>45 %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/>
                <a:cs typeface="Roboto"/>
                <a:sym typeface="Roboto"/>
              </a:rPr>
              <a:t>disent que c’est la charge de travail, les difficultés à exercer le mandat </a:t>
            </a:r>
          </a:p>
        </p:txBody>
      </p:sp>
      <p:sp>
        <p:nvSpPr>
          <p:cNvPr id="22" name="Google Shape;1166;p48">
            <a:extLst>
              <a:ext uri="{FF2B5EF4-FFF2-40B4-BE49-F238E27FC236}">
                <a16:creationId xmlns:a16="http://schemas.microsoft.com/office/drawing/2014/main" id="{DFCCB8A5-2915-580E-7B5C-C3BD4DAF39A7}"/>
              </a:ext>
            </a:extLst>
          </p:cNvPr>
          <p:cNvSpPr/>
          <p:nvPr/>
        </p:nvSpPr>
        <p:spPr>
          <a:xfrm>
            <a:off x="2870775" y="2689934"/>
            <a:ext cx="3657600" cy="276983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Google Shape;1180;p48">
            <a:extLst>
              <a:ext uri="{FF2B5EF4-FFF2-40B4-BE49-F238E27FC236}">
                <a16:creationId xmlns:a16="http://schemas.microsoft.com/office/drawing/2014/main" id="{8B0C563D-0C46-8E30-F9CC-0E7342434FFD}"/>
              </a:ext>
            </a:extLst>
          </p:cNvPr>
          <p:cNvSpPr txBox="1"/>
          <p:nvPr/>
        </p:nvSpPr>
        <p:spPr>
          <a:xfrm>
            <a:off x="2888518" y="3712157"/>
            <a:ext cx="4204739" cy="1504668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manque de liberté/ de prise d’action  (43%)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L’exigence (trop) élevée des citoyens       (42%)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BE" sz="1200" dirty="0">
                <a:solidFill>
                  <a:prstClr val="black"/>
                </a:solidFill>
                <a:latin typeface="Calibri" panose="020F0502020204030204"/>
              </a:rPr>
              <a:t>Le s</a:t>
            </a:r>
            <a:r>
              <a:rPr kumimoji="0" lang="fr-B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entiment</a:t>
            </a: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ne pas avoir                    (38 %)</a:t>
            </a:r>
          </a:p>
          <a:p>
            <a:pPr>
              <a:defRPr/>
            </a:pPr>
            <a:r>
              <a:rPr lang="fr-BE" sz="1200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impact suffisant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BE" sz="1200" dirty="0">
                <a:solidFill>
                  <a:prstClr val="black"/>
                </a:solidFill>
                <a:latin typeface="Calibri" panose="020F0502020204030204"/>
              </a:rPr>
              <a:t>La retraite                                                      (33%)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BE" sz="1200" dirty="0">
                <a:solidFill>
                  <a:prstClr val="black"/>
                </a:solidFill>
                <a:latin typeface="Calibri" panose="020F0502020204030204"/>
              </a:rPr>
              <a:t>Le sentiment d’avoir accompli                   (30%) </a:t>
            </a:r>
          </a:p>
          <a:p>
            <a:pPr>
              <a:defRPr/>
            </a:pPr>
            <a:r>
              <a:rPr lang="fr-BE" sz="1200" dirty="0">
                <a:solidFill>
                  <a:prstClr val="black"/>
                </a:solidFill>
                <a:latin typeface="Calibri" panose="020F0502020204030204"/>
              </a:rPr>
              <a:t>     son devoir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BE" sz="1200" dirty="0">
                <a:solidFill>
                  <a:prstClr val="black"/>
                </a:solidFill>
                <a:latin typeface="Calibri" panose="020F0502020204030204"/>
              </a:rPr>
              <a:t>Le manque de moyens financiers             (30%)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BE" sz="1200" dirty="0">
                <a:solidFill>
                  <a:prstClr val="black"/>
                </a:solidFill>
                <a:latin typeface="Calibri" panose="020F0502020204030204"/>
              </a:rPr>
              <a:t>La trop grande responsabilité</a:t>
            </a:r>
          </a:p>
          <a:p>
            <a:pPr>
              <a:defRPr/>
            </a:pPr>
            <a:r>
              <a:rPr lang="fr-BE" sz="1200" dirty="0">
                <a:solidFill>
                  <a:prstClr val="black"/>
                </a:solidFill>
                <a:latin typeface="Calibri" panose="020F0502020204030204"/>
              </a:rPr>
              <a:t>     pénale et civile                                            (19%)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BE" sz="1200" dirty="0">
                <a:solidFill>
                  <a:prstClr val="black"/>
                </a:solidFill>
                <a:latin typeface="Calibri" panose="020F0502020204030204"/>
              </a:rPr>
              <a:t>La rémunération trop faible                      (16%)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BE" sz="1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fr-BE" sz="1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fr-BE" sz="1200" dirty="0">
                <a:solidFill>
                  <a:prstClr val="black"/>
                </a:solidFill>
                <a:latin typeface="Calibri" panose="020F0502020204030204"/>
              </a:rPr>
              <a:t>                                         </a:t>
            </a: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B10F4A-A4C1-54DC-9720-DC2C245A58DE}"/>
              </a:ext>
            </a:extLst>
          </p:cNvPr>
          <p:cNvSpPr txBox="1"/>
          <p:nvPr/>
        </p:nvSpPr>
        <p:spPr>
          <a:xfrm>
            <a:off x="84141" y="614797"/>
            <a:ext cx="4647859" cy="4086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Raisons de ne pas se représenter…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B81C1B0-4F6C-76B7-76F4-84C5135E778A}"/>
              </a:ext>
            </a:extLst>
          </p:cNvPr>
          <p:cNvSpPr txBox="1"/>
          <p:nvPr/>
        </p:nvSpPr>
        <p:spPr>
          <a:xfrm flipH="1">
            <a:off x="3864990" y="112046"/>
            <a:ext cx="6041010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L’intention de se représenter</a:t>
            </a:r>
          </a:p>
        </p:txBody>
      </p:sp>
      <p:pic>
        <p:nvPicPr>
          <p:cNvPr id="3078" name="Picture 6" descr="Attention Danger Signe Attention Alerte Icône Logo. Exclamation D'alerte De  Vecteur D'attention. | Vecteur Premium">
            <a:extLst>
              <a:ext uri="{FF2B5EF4-FFF2-40B4-BE49-F238E27FC236}">
                <a16:creationId xmlns:a16="http://schemas.microsoft.com/office/drawing/2014/main" id="{24F90982-BFE7-73B8-6F44-54E8BC9F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709" y="807559"/>
            <a:ext cx="931115" cy="931115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15D9081E-4D64-C1FB-34E4-FEE6C0C26684}"/>
              </a:ext>
            </a:extLst>
          </p:cNvPr>
          <p:cNvSpPr/>
          <p:nvPr/>
        </p:nvSpPr>
        <p:spPr>
          <a:xfrm>
            <a:off x="8108601" y="2772052"/>
            <a:ext cx="1428223" cy="9401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AB82CD9-DA42-8B0B-6B01-A371D5808217}"/>
              </a:ext>
            </a:extLst>
          </p:cNvPr>
          <p:cNvCxnSpPr>
            <a:cxnSpLocks/>
            <a:stCxn id="3" idx="2"/>
          </p:cNvCxnSpPr>
          <p:nvPr/>
        </p:nvCxnSpPr>
        <p:spPr>
          <a:xfrm flipH="1" flipV="1">
            <a:off x="7662889" y="2250990"/>
            <a:ext cx="445712" cy="99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C49EB117-1FAD-F99B-19A9-164FBC2810D9}"/>
              </a:ext>
            </a:extLst>
          </p:cNvPr>
          <p:cNvSpPr txBox="1"/>
          <p:nvPr/>
        </p:nvSpPr>
        <p:spPr>
          <a:xfrm>
            <a:off x="8291595" y="2918938"/>
            <a:ext cx="120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57 % des échevins</a:t>
            </a:r>
            <a:endParaRPr lang="fr-BE" dirty="0">
              <a:solidFill>
                <a:schemeClr val="bg1"/>
              </a:solidFill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541C2C0-260A-A0CA-11FC-B3F6433889D3}"/>
              </a:ext>
            </a:extLst>
          </p:cNvPr>
          <p:cNvCxnSpPr>
            <a:cxnSpLocks/>
          </p:cNvCxnSpPr>
          <p:nvPr/>
        </p:nvCxnSpPr>
        <p:spPr>
          <a:xfrm flipV="1">
            <a:off x="2361101" y="4656982"/>
            <a:ext cx="828470" cy="802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id="{A6C7F9B4-20E2-E163-9BD6-57ECF3E53BCE}"/>
              </a:ext>
            </a:extLst>
          </p:cNvPr>
          <p:cNvSpPr/>
          <p:nvPr/>
        </p:nvSpPr>
        <p:spPr>
          <a:xfrm>
            <a:off x="719336" y="5083192"/>
            <a:ext cx="1731037" cy="9401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34CF31E-AB7B-923F-71E5-DAFADEA14E87}"/>
              </a:ext>
            </a:extLst>
          </p:cNvPr>
          <p:cNvSpPr txBox="1"/>
          <p:nvPr/>
        </p:nvSpPr>
        <p:spPr>
          <a:xfrm>
            <a:off x="790120" y="5216825"/>
            <a:ext cx="163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33 % des bourgmestres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ABFE491-78CA-A75B-4402-713739BB0BEE}"/>
              </a:ext>
            </a:extLst>
          </p:cNvPr>
          <p:cNvSpPr txBox="1"/>
          <p:nvPr/>
        </p:nvSpPr>
        <p:spPr>
          <a:xfrm>
            <a:off x="7383865" y="4412043"/>
            <a:ext cx="120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57 % des échevins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5" name="Organigramme : Connecteur 34">
            <a:extLst>
              <a:ext uri="{FF2B5EF4-FFF2-40B4-BE49-F238E27FC236}">
                <a16:creationId xmlns:a16="http://schemas.microsoft.com/office/drawing/2014/main" id="{F50AA6DA-43D0-5AF5-4973-24786C2659B4}"/>
              </a:ext>
            </a:extLst>
          </p:cNvPr>
          <p:cNvSpPr/>
          <p:nvPr/>
        </p:nvSpPr>
        <p:spPr>
          <a:xfrm>
            <a:off x="7501958" y="5081377"/>
            <a:ext cx="1428223" cy="9401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2F17A85-8436-3AD7-182D-B2B2C958B0CE}"/>
              </a:ext>
            </a:extLst>
          </p:cNvPr>
          <p:cNvCxnSpPr>
            <a:cxnSpLocks/>
          </p:cNvCxnSpPr>
          <p:nvPr/>
        </p:nvCxnSpPr>
        <p:spPr>
          <a:xfrm flipH="1" flipV="1">
            <a:off x="5291091" y="4464491"/>
            <a:ext cx="2309838" cy="873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7180FA24-1BEC-AB06-C8B0-4DE649A33364}"/>
              </a:ext>
            </a:extLst>
          </p:cNvPr>
          <p:cNvSpPr txBox="1"/>
          <p:nvPr/>
        </p:nvSpPr>
        <p:spPr>
          <a:xfrm>
            <a:off x="7662889" y="5216273"/>
            <a:ext cx="132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36 % des Psdt CPAS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89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166;p48">
            <a:extLst>
              <a:ext uri="{FF2B5EF4-FFF2-40B4-BE49-F238E27FC236}">
                <a16:creationId xmlns:a16="http://schemas.microsoft.com/office/drawing/2014/main" id="{DFCCB8A5-2915-580E-7B5C-C3BD4DAF39A7}"/>
              </a:ext>
            </a:extLst>
          </p:cNvPr>
          <p:cNvSpPr/>
          <p:nvPr/>
        </p:nvSpPr>
        <p:spPr>
          <a:xfrm>
            <a:off x="537746" y="3233690"/>
            <a:ext cx="2674707" cy="14384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BE"/>
          </a:p>
        </p:txBody>
      </p:sp>
      <p:sp>
        <p:nvSpPr>
          <p:cNvPr id="33" name="Google Shape;1180;p48">
            <a:extLst>
              <a:ext uri="{FF2B5EF4-FFF2-40B4-BE49-F238E27FC236}">
                <a16:creationId xmlns:a16="http://schemas.microsoft.com/office/drawing/2014/main" id="{8B0C563D-0C46-8E30-F9CC-0E7342434FFD}"/>
              </a:ext>
            </a:extLst>
          </p:cNvPr>
          <p:cNvSpPr txBox="1"/>
          <p:nvPr/>
        </p:nvSpPr>
        <p:spPr>
          <a:xfrm>
            <a:off x="435980" y="3167431"/>
            <a:ext cx="2878240" cy="1504668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200" dirty="0"/>
              <a:t>La balance entre vie professionnelle et vie privée 		                     (</a:t>
            </a:r>
            <a:r>
              <a:rPr lang="fr-BE" sz="1200" b="1" dirty="0"/>
              <a:t>74%</a:t>
            </a:r>
            <a:r>
              <a:rPr lang="fr-BE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200" dirty="0"/>
              <a:t>Charge de travail		        (</a:t>
            </a:r>
            <a:r>
              <a:rPr lang="fr-BE" sz="1200" b="1" dirty="0"/>
              <a:t>50%</a:t>
            </a:r>
            <a:r>
              <a:rPr lang="fr-BE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200" dirty="0"/>
              <a:t>L’exigence élevée des citoyens  (</a:t>
            </a:r>
            <a:r>
              <a:rPr lang="fr-BE" sz="1200" b="1" dirty="0"/>
              <a:t>50%</a:t>
            </a:r>
            <a:r>
              <a:rPr lang="fr-BE" sz="1200" dirty="0"/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200" dirty="0"/>
              <a:t>Le sentiment de ne pas avoir un impact suffisant		         (</a:t>
            </a:r>
            <a:r>
              <a:rPr lang="fr-BE" sz="1200" b="1" dirty="0"/>
              <a:t>48%</a:t>
            </a:r>
            <a:r>
              <a:rPr lang="fr-BE" sz="1200" dirty="0"/>
              <a:t>)</a:t>
            </a:r>
          </a:p>
        </p:txBody>
      </p:sp>
      <p:sp>
        <p:nvSpPr>
          <p:cNvPr id="54" name="Google Shape;1201;p48">
            <a:extLst>
              <a:ext uri="{FF2B5EF4-FFF2-40B4-BE49-F238E27FC236}">
                <a16:creationId xmlns:a16="http://schemas.microsoft.com/office/drawing/2014/main" id="{D1AD0376-9532-C812-1924-B45625C3EEB0}"/>
              </a:ext>
            </a:extLst>
          </p:cNvPr>
          <p:cNvSpPr/>
          <p:nvPr/>
        </p:nvSpPr>
        <p:spPr>
          <a:xfrm>
            <a:off x="4994942" y="3167431"/>
            <a:ext cx="2717172" cy="150466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B81C1B0-4F6C-76B7-76F4-84C5135E778A}"/>
              </a:ext>
            </a:extLst>
          </p:cNvPr>
          <p:cNvSpPr txBox="1"/>
          <p:nvPr/>
        </p:nvSpPr>
        <p:spPr>
          <a:xfrm flipH="1">
            <a:off x="3864990" y="112046"/>
            <a:ext cx="6041010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2000" dirty="0">
                <a:solidFill>
                  <a:prstClr val="white"/>
                </a:solidFill>
                <a:latin typeface="Amasis MT Pro Black" panose="02040A04050005020304" pitchFamily="18" charset="0"/>
              </a:rPr>
              <a:t>L’intention de se représenter</a:t>
            </a:r>
          </a:p>
        </p:txBody>
      </p:sp>
      <p:sp>
        <p:nvSpPr>
          <p:cNvPr id="40" name="Google Shape;1180;p48">
            <a:extLst>
              <a:ext uri="{FF2B5EF4-FFF2-40B4-BE49-F238E27FC236}">
                <a16:creationId xmlns:a16="http://schemas.microsoft.com/office/drawing/2014/main" id="{3F1628A7-F66F-895D-5F15-A88241B1085F}"/>
              </a:ext>
            </a:extLst>
          </p:cNvPr>
          <p:cNvSpPr txBox="1"/>
          <p:nvPr/>
        </p:nvSpPr>
        <p:spPr>
          <a:xfrm>
            <a:off x="4833874" y="3167431"/>
            <a:ext cx="2878240" cy="1504668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200" dirty="0"/>
              <a:t>La balance entre vie professionnelle et vie privée 		                     (55%)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200" dirty="0"/>
              <a:t>Charge de travail		        (42%)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200" dirty="0"/>
              <a:t>L’exigence élevée des citoyens  (37%)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200" dirty="0"/>
              <a:t>Le sentiment de ne pas avoir un impact suffisant		         (32%)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047786-16F2-39A2-40FB-88DBBD7104E5}"/>
              </a:ext>
            </a:extLst>
          </p:cNvPr>
          <p:cNvSpPr txBox="1"/>
          <p:nvPr/>
        </p:nvSpPr>
        <p:spPr>
          <a:xfrm>
            <a:off x="119652" y="501238"/>
            <a:ext cx="8367400" cy="4086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Raisons de ne pas se représenter pour les dames, pour les messieurs</a:t>
            </a:r>
          </a:p>
        </p:txBody>
      </p:sp>
      <p:pic>
        <p:nvPicPr>
          <p:cNvPr id="3" name="Graphique 2" descr="Homme avec un remplissage uni">
            <a:extLst>
              <a:ext uri="{FF2B5EF4-FFF2-40B4-BE49-F238E27FC236}">
                <a16:creationId xmlns:a16="http://schemas.microsoft.com/office/drawing/2014/main" id="{9337BCC9-DC8B-14D6-1782-3812F1BF4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5794" y="2043084"/>
            <a:ext cx="914400" cy="914400"/>
          </a:xfrm>
          <a:prstGeom prst="rect">
            <a:avLst/>
          </a:prstGeom>
        </p:spPr>
      </p:pic>
      <p:pic>
        <p:nvPicPr>
          <p:cNvPr id="4" name="Graphique 3" descr="Femme avec un remplissage uni">
            <a:extLst>
              <a:ext uri="{FF2B5EF4-FFF2-40B4-BE49-F238E27FC236}">
                <a16:creationId xmlns:a16="http://schemas.microsoft.com/office/drawing/2014/main" id="{0E7CF2EF-4BA6-DC41-6138-AF0E6EBD1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5792" y="20430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04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F6F779E-AF59-3946-8B88-EBA9C4929D32}"/>
              </a:ext>
            </a:extLst>
          </p:cNvPr>
          <p:cNvSpPr txBox="1"/>
          <p:nvPr/>
        </p:nvSpPr>
        <p:spPr>
          <a:xfrm flipH="1">
            <a:off x="3371939" y="232418"/>
            <a:ext cx="6534061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20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L’attractivité du mandat local</a:t>
            </a:r>
            <a:endParaRPr lang="fr-BE" sz="2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816EF4F-70FE-BFB9-20AE-E56D4A755FBE}"/>
              </a:ext>
            </a:extLst>
          </p:cNvPr>
          <p:cNvSpPr txBox="1"/>
          <p:nvPr/>
        </p:nvSpPr>
        <p:spPr>
          <a:xfrm>
            <a:off x="3160074" y="3038633"/>
            <a:ext cx="2260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N 483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12EA1B1-BF6D-F1E9-340E-D67BECA27016}"/>
              </a:ext>
            </a:extLst>
          </p:cNvPr>
          <p:cNvSpPr txBox="1"/>
          <p:nvPr/>
        </p:nvSpPr>
        <p:spPr>
          <a:xfrm>
            <a:off x="5650708" y="886813"/>
            <a:ext cx="92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chemeClr val="bg1"/>
                </a:solidFill>
                <a:latin typeface="Amasis MT Pro Black" panose="02040A04050005020304" pitchFamily="18" charset="0"/>
              </a:rPr>
              <a:t>66%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E8F36AE-523A-38B9-DFF1-9B0982D9AAA3}"/>
              </a:ext>
            </a:extLst>
          </p:cNvPr>
          <p:cNvSpPr/>
          <p:nvPr/>
        </p:nvSpPr>
        <p:spPr>
          <a:xfrm>
            <a:off x="2796467" y="1513379"/>
            <a:ext cx="5248190" cy="1369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62A6539B-F21C-0A36-29D6-E17F8B09E607}"/>
              </a:ext>
            </a:extLst>
          </p:cNvPr>
          <p:cNvSpPr txBox="1"/>
          <p:nvPr/>
        </p:nvSpPr>
        <p:spPr>
          <a:xfrm>
            <a:off x="2944900" y="1964726"/>
            <a:ext cx="107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solidFill>
                  <a:schemeClr val="bg1"/>
                </a:solidFill>
                <a:latin typeface="Amasis MT Pro Black" panose="02040A04050005020304" pitchFamily="18" charset="0"/>
              </a:rPr>
              <a:t>75%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3FEBF91E-AC7C-C45B-6A0D-FB8EBDDDE9C7}"/>
              </a:ext>
            </a:extLst>
          </p:cNvPr>
          <p:cNvSpPr txBox="1"/>
          <p:nvPr/>
        </p:nvSpPr>
        <p:spPr>
          <a:xfrm>
            <a:off x="4018599" y="1574935"/>
            <a:ext cx="4066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B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élu.es pensent que le mandat local ne suscitera </a:t>
            </a:r>
          </a:p>
          <a:p>
            <a:pPr algn="ctr"/>
            <a:r>
              <a:rPr lang="fr-B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 de vocation durable 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B873720D-6C3C-F121-58AB-0D14670B39B7}"/>
              </a:ext>
            </a:extLst>
          </p:cNvPr>
          <p:cNvGraphicFramePr>
            <a:graphicFrameLocks noGrp="1"/>
          </p:cNvGraphicFramePr>
          <p:nvPr/>
        </p:nvGraphicFramePr>
        <p:xfrm>
          <a:off x="5262735" y="4137627"/>
          <a:ext cx="1872000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367011299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75323737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405245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Bourgmestres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77%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65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100" dirty="0" err="1"/>
                        <a:t>Echevin.nes</a:t>
                      </a:r>
                      <a:endParaRPr lang="fr-B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78%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07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Président.es CPAS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62%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53376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020DD80-FA03-E1DB-3399-D790210FF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02499"/>
              </p:ext>
            </p:extLst>
          </p:nvPr>
        </p:nvGraphicFramePr>
        <p:xfrm>
          <a:off x="7364687" y="4140650"/>
          <a:ext cx="1440000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367011299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75323737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405245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&lt;5 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75%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65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5 à 10 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73%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07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100" dirty="0"/>
                        <a:t>&gt;10 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76%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53376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A837C501-1929-49AA-9ABD-E93A0F765450}"/>
              </a:ext>
            </a:extLst>
          </p:cNvPr>
          <p:cNvSpPr txBox="1"/>
          <p:nvPr/>
        </p:nvSpPr>
        <p:spPr>
          <a:xfrm>
            <a:off x="4959842" y="3748278"/>
            <a:ext cx="3932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Observation selon le mandat et l’ancienneté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40E104-9D63-68B5-DA79-1C1F18EE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745" y="1420227"/>
            <a:ext cx="1618406" cy="161840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1A507DF-50CB-C22E-DC31-453045D06EE2}"/>
              </a:ext>
            </a:extLst>
          </p:cNvPr>
          <p:cNvSpPr txBox="1"/>
          <p:nvPr/>
        </p:nvSpPr>
        <p:spPr>
          <a:xfrm>
            <a:off x="179152" y="1383401"/>
            <a:ext cx="764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66%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DF042C-5FE6-EE57-29C1-B218DB2F7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12" y="1415325"/>
            <a:ext cx="1618406" cy="16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1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9691117-6A7E-4308-BA8C-84F4CA682AE0}"/>
              </a:ext>
            </a:extLst>
          </p:cNvPr>
          <p:cNvSpPr/>
          <p:nvPr/>
        </p:nvSpPr>
        <p:spPr>
          <a:xfrm>
            <a:off x="112823" y="2222174"/>
            <a:ext cx="5314164" cy="2932921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4F6B150A-5A60-FC3D-03D2-5AB7928E5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07082"/>
              </p:ext>
            </p:extLst>
          </p:nvPr>
        </p:nvGraphicFramePr>
        <p:xfrm>
          <a:off x="112823" y="1924536"/>
          <a:ext cx="5508000" cy="2846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189881582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32106989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68267084"/>
                    </a:ext>
                  </a:extLst>
                </a:gridCol>
              </a:tblGrid>
              <a:tr h="1493581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366816"/>
                  </a:ext>
                </a:extLst>
              </a:tr>
              <a:tr h="338187"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>
                          <a:latin typeface="Amasis MT Pro Black" panose="02040A04050005020304" pitchFamily="18" charset="0"/>
                        </a:rPr>
                        <a:t>Bourgmestre(s)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/>
                        <a:t>79 %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/>
                        <a:t>21 %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7555756"/>
                  </a:ext>
                </a:extLst>
              </a:tr>
              <a:tr h="338187"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 err="1">
                          <a:latin typeface="Amasis MT Pro Black" panose="02040A04050005020304" pitchFamily="18" charset="0"/>
                        </a:rPr>
                        <a:t>Echevin.nes</a:t>
                      </a:r>
                      <a:endParaRPr lang="fr-BE" sz="1400" b="1" dirty="0">
                        <a:latin typeface="Amasis MT Pro Black" panose="02040A040500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/>
                        <a:t>61 %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/>
                        <a:t>39 %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7163771"/>
                  </a:ext>
                </a:extLst>
              </a:tr>
              <a:tr h="338187"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 err="1">
                          <a:latin typeface="Amasis MT Pro Black" panose="02040A04050005020304" pitchFamily="18" charset="0"/>
                        </a:rPr>
                        <a:t>Président.e</a:t>
                      </a:r>
                      <a:r>
                        <a:rPr lang="fr-BE" sz="1400" b="1" dirty="0">
                          <a:latin typeface="Amasis MT Pro Black" panose="02040A04050005020304" pitchFamily="18" charset="0"/>
                        </a:rPr>
                        <a:t> CPAS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/>
                        <a:t>41%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/>
                        <a:t>59 %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587749"/>
                  </a:ext>
                </a:extLst>
              </a:tr>
              <a:tr h="338187">
                <a:tc>
                  <a:txBody>
                    <a:bodyPr/>
                    <a:lstStyle/>
                    <a:p>
                      <a:pPr algn="ctr"/>
                      <a:endParaRPr lang="fr-BE" sz="1400" b="1" dirty="0">
                        <a:latin typeface="Amasis MT Pro Black" panose="02040A040500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068159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26BC0CC1-868D-0137-0C75-A26372172572}"/>
              </a:ext>
            </a:extLst>
          </p:cNvPr>
          <p:cNvSpPr txBox="1"/>
          <p:nvPr/>
        </p:nvSpPr>
        <p:spPr>
          <a:xfrm flipH="1">
            <a:off x="4166646" y="119160"/>
            <a:ext cx="5739353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2000" dirty="0">
                <a:solidFill>
                  <a:prstClr val="white"/>
                </a:solidFill>
                <a:latin typeface="Amasis MT Pro Black" panose="02040A04050005020304" pitchFamily="18" charset="0"/>
              </a:rPr>
              <a:t>Profil des élu.es répondants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28D504-DA3A-6B9E-64CD-DAD40ED33D10}"/>
              </a:ext>
            </a:extLst>
          </p:cNvPr>
          <p:cNvSpPr txBox="1"/>
          <p:nvPr/>
        </p:nvSpPr>
        <p:spPr>
          <a:xfrm>
            <a:off x="390340" y="1122821"/>
            <a:ext cx="4236901" cy="3405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400" dirty="0">
                <a:latin typeface="Amasis MT Pro Black" panose="02040A04050005020304" pitchFamily="18" charset="0"/>
              </a:rPr>
              <a:t>Répartition du genre selon le mandat </a:t>
            </a:r>
            <a:endParaRPr lang="fr-BE" sz="1600" dirty="0">
              <a:latin typeface="Amasis MT Pro Black" panose="02040A04050005020304" pitchFamily="18" charset="0"/>
            </a:endParaRPr>
          </a:p>
        </p:txBody>
      </p:sp>
      <p:pic>
        <p:nvPicPr>
          <p:cNvPr id="7" name="Graphique 6" descr="Homme avec un remplissage uni">
            <a:extLst>
              <a:ext uri="{FF2B5EF4-FFF2-40B4-BE49-F238E27FC236}">
                <a16:creationId xmlns:a16="http://schemas.microsoft.com/office/drawing/2014/main" id="{FCEB6542-50DA-263F-AD1A-8B0FBAD27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2229" y="2433300"/>
            <a:ext cx="914400" cy="914400"/>
          </a:xfrm>
          <a:prstGeom prst="rect">
            <a:avLst/>
          </a:prstGeom>
        </p:spPr>
      </p:pic>
      <p:pic>
        <p:nvPicPr>
          <p:cNvPr id="9" name="Graphique 8" descr="Femme avec un remplissage uni">
            <a:extLst>
              <a:ext uri="{FF2B5EF4-FFF2-40B4-BE49-F238E27FC236}">
                <a16:creationId xmlns:a16="http://schemas.microsoft.com/office/drawing/2014/main" id="{50B9AFFD-0A5E-DC70-4862-4C7BC6F8B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6646" y="2433300"/>
            <a:ext cx="914400" cy="9144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623FCAA-956C-0CB4-0D11-C7E18998746E}"/>
              </a:ext>
            </a:extLst>
          </p:cNvPr>
          <p:cNvSpPr txBox="1"/>
          <p:nvPr/>
        </p:nvSpPr>
        <p:spPr>
          <a:xfrm>
            <a:off x="8995679" y="519270"/>
            <a:ext cx="91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N= 483</a:t>
            </a:r>
          </a:p>
        </p:txBody>
      </p:sp>
    </p:spTree>
    <p:extLst>
      <p:ext uri="{BB962C8B-B14F-4D97-AF65-F5344CB8AC3E}">
        <p14:creationId xmlns:p14="http://schemas.microsoft.com/office/powerpoint/2010/main" val="72363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918;p23">
            <a:extLst>
              <a:ext uri="{FF2B5EF4-FFF2-40B4-BE49-F238E27FC236}">
                <a16:creationId xmlns:a16="http://schemas.microsoft.com/office/drawing/2014/main" id="{F1C7ABD0-602F-6D02-9A7D-69A0BAC4A218}"/>
              </a:ext>
            </a:extLst>
          </p:cNvPr>
          <p:cNvSpPr/>
          <p:nvPr/>
        </p:nvSpPr>
        <p:spPr>
          <a:xfrm flipH="1">
            <a:off x="2971422" y="1844327"/>
            <a:ext cx="730675" cy="4332076"/>
          </a:xfrm>
          <a:custGeom>
            <a:avLst/>
            <a:gdLst/>
            <a:ahLst/>
            <a:cxnLst/>
            <a:rect l="l" t="t" r="r" b="b"/>
            <a:pathLst>
              <a:path w="2653" h="12489" fill="none" extrusionOk="0">
                <a:moveTo>
                  <a:pt x="0" y="1"/>
                </a:moveTo>
                <a:cubicBezTo>
                  <a:pt x="1642" y="1688"/>
                  <a:pt x="2653" y="3991"/>
                  <a:pt x="2653" y="6531"/>
                </a:cubicBezTo>
                <a:cubicBezTo>
                  <a:pt x="2653" y="8794"/>
                  <a:pt x="1850" y="10870"/>
                  <a:pt x="514" y="12488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918;p23">
            <a:extLst>
              <a:ext uri="{FF2B5EF4-FFF2-40B4-BE49-F238E27FC236}">
                <a16:creationId xmlns:a16="http://schemas.microsoft.com/office/drawing/2014/main" id="{1936CFE6-1690-5A42-7736-7AEB03C8752F}"/>
              </a:ext>
            </a:extLst>
          </p:cNvPr>
          <p:cNvSpPr/>
          <p:nvPr/>
        </p:nvSpPr>
        <p:spPr>
          <a:xfrm>
            <a:off x="5620875" y="1257802"/>
            <a:ext cx="1007399" cy="4889920"/>
          </a:xfrm>
          <a:custGeom>
            <a:avLst/>
            <a:gdLst/>
            <a:ahLst/>
            <a:cxnLst/>
            <a:rect l="l" t="t" r="r" b="b"/>
            <a:pathLst>
              <a:path w="2653" h="12489" fill="none" extrusionOk="0">
                <a:moveTo>
                  <a:pt x="0" y="1"/>
                </a:moveTo>
                <a:cubicBezTo>
                  <a:pt x="1642" y="1688"/>
                  <a:pt x="2653" y="3991"/>
                  <a:pt x="2653" y="6531"/>
                </a:cubicBezTo>
                <a:cubicBezTo>
                  <a:pt x="2653" y="8794"/>
                  <a:pt x="1850" y="10870"/>
                  <a:pt x="514" y="12488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927;p23">
            <a:extLst>
              <a:ext uri="{FF2B5EF4-FFF2-40B4-BE49-F238E27FC236}">
                <a16:creationId xmlns:a16="http://schemas.microsoft.com/office/drawing/2014/main" id="{1C5E3864-FAE0-EA03-DEDF-653AE23E851C}"/>
              </a:ext>
            </a:extLst>
          </p:cNvPr>
          <p:cNvSpPr txBox="1"/>
          <p:nvPr/>
        </p:nvSpPr>
        <p:spPr>
          <a:xfrm>
            <a:off x="91496" y="1255498"/>
            <a:ext cx="2639994" cy="122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 dirty="0">
                <a:latin typeface="+mn-lt"/>
                <a:ea typeface="Roboto"/>
                <a:cs typeface="Roboto"/>
                <a:sym typeface="Roboto"/>
              </a:rPr>
              <a:t>d</a:t>
            </a:r>
            <a:r>
              <a:rPr lang="en" sz="1200" dirty="0">
                <a:latin typeface="+mn-lt"/>
                <a:ea typeface="Roboto"/>
                <a:cs typeface="Roboto"/>
                <a:sym typeface="Roboto"/>
              </a:rPr>
              <a:t>es élu.e.s attribuent une </a:t>
            </a:r>
            <a:r>
              <a:rPr lang="en" sz="1200" b="1" dirty="0">
                <a:latin typeface="+mn-lt"/>
                <a:ea typeface="Roboto"/>
                <a:cs typeface="Roboto"/>
                <a:sym typeface="Roboto"/>
              </a:rPr>
              <a:t>note supérieure à 7/10 quant à leur état d’esprit actuel.</a:t>
            </a:r>
            <a:br>
              <a:rPr lang="en" sz="1200" b="1" dirty="0">
                <a:latin typeface="+mn-lt"/>
                <a:ea typeface="Roboto"/>
                <a:cs typeface="Roboto"/>
                <a:sym typeface="Roboto"/>
              </a:rPr>
            </a:br>
            <a:r>
              <a:rPr lang="en" sz="1200" dirty="0">
                <a:latin typeface="+mn-lt"/>
                <a:ea typeface="Roboto"/>
                <a:cs typeface="Roboto"/>
                <a:sym typeface="Roboto"/>
              </a:rPr>
              <a:t>(27% donnent une note supérieure à 8) </a:t>
            </a:r>
            <a:endParaRPr sz="1200" dirty="0">
              <a:latin typeface="+mn-lt"/>
              <a:ea typeface="Roboto"/>
              <a:cs typeface="Roboto"/>
              <a:sym typeface="Roboto"/>
            </a:endParaRPr>
          </a:p>
        </p:txBody>
      </p:sp>
      <p:grpSp>
        <p:nvGrpSpPr>
          <p:cNvPr id="119" name="Google Shape;930;p23">
            <a:extLst>
              <a:ext uri="{FF2B5EF4-FFF2-40B4-BE49-F238E27FC236}">
                <a16:creationId xmlns:a16="http://schemas.microsoft.com/office/drawing/2014/main" id="{FD67408B-D63A-450F-3DB8-7F3CC387516E}"/>
              </a:ext>
            </a:extLst>
          </p:cNvPr>
          <p:cNvGrpSpPr/>
          <p:nvPr/>
        </p:nvGrpSpPr>
        <p:grpSpPr>
          <a:xfrm>
            <a:off x="91496" y="1206660"/>
            <a:ext cx="3817501" cy="1254890"/>
            <a:chOff x="-402921" y="936277"/>
            <a:chExt cx="3817501" cy="1254890"/>
          </a:xfrm>
        </p:grpSpPr>
        <p:grpSp>
          <p:nvGrpSpPr>
            <p:cNvPr id="152" name="Google Shape;931;p23">
              <a:extLst>
                <a:ext uri="{FF2B5EF4-FFF2-40B4-BE49-F238E27FC236}">
                  <a16:creationId xmlns:a16="http://schemas.microsoft.com/office/drawing/2014/main" id="{6F8D35C0-9FD7-F68B-CDA7-E3E6E34FCAFB}"/>
                </a:ext>
              </a:extLst>
            </p:cNvPr>
            <p:cNvGrpSpPr/>
            <p:nvPr/>
          </p:nvGrpSpPr>
          <p:grpSpPr>
            <a:xfrm>
              <a:off x="-402921" y="936277"/>
              <a:ext cx="3794534" cy="1254890"/>
              <a:chOff x="-402921" y="936277"/>
              <a:chExt cx="3794534" cy="1254890"/>
            </a:xfrm>
          </p:grpSpPr>
          <p:sp>
            <p:nvSpPr>
              <p:cNvPr id="154" name="Google Shape;932;p23">
                <a:extLst>
                  <a:ext uri="{FF2B5EF4-FFF2-40B4-BE49-F238E27FC236}">
                    <a16:creationId xmlns:a16="http://schemas.microsoft.com/office/drawing/2014/main" id="{EEF98960-031A-EB19-3517-E9199AEBAB8E}"/>
                  </a:ext>
                </a:extLst>
              </p:cNvPr>
              <p:cNvSpPr/>
              <p:nvPr/>
            </p:nvSpPr>
            <p:spPr>
              <a:xfrm>
                <a:off x="2427797" y="1561186"/>
                <a:ext cx="156859" cy="1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" fill="none" extrusionOk="0">
                    <a:moveTo>
                      <a:pt x="0" y="1"/>
                    </a:moveTo>
                    <a:lnTo>
                      <a:pt x="810" y="1"/>
                    </a:lnTo>
                  </a:path>
                </a:pathLst>
              </a:custGeom>
              <a:noFill/>
              <a:ln w="19050" cap="rnd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933;p23">
                <a:extLst>
                  <a:ext uri="{FF2B5EF4-FFF2-40B4-BE49-F238E27FC236}">
                    <a16:creationId xmlns:a16="http://schemas.microsoft.com/office/drawing/2014/main" id="{78708395-9661-4E8A-ED86-7F4610B8FC21}"/>
                  </a:ext>
                </a:extLst>
              </p:cNvPr>
              <p:cNvSpPr/>
              <p:nvPr/>
            </p:nvSpPr>
            <p:spPr>
              <a:xfrm>
                <a:off x="-402921" y="936277"/>
                <a:ext cx="2832471" cy="1254890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3085" fill="none" extrusionOk="0">
                    <a:moveTo>
                      <a:pt x="7524" y="1496"/>
                    </a:moveTo>
                    <a:lnTo>
                      <a:pt x="7377" y="1402"/>
                    </a:lnTo>
                    <a:cubicBezTo>
                      <a:pt x="7190" y="1282"/>
                      <a:pt x="7077" y="1074"/>
                      <a:pt x="7077" y="851"/>
                    </a:cubicBezTo>
                    <a:lnTo>
                      <a:pt x="7077" y="415"/>
                    </a:lnTo>
                    <a:cubicBezTo>
                      <a:pt x="7077" y="186"/>
                      <a:pt x="6892" y="1"/>
                      <a:pt x="6663" y="1"/>
                    </a:cubicBezTo>
                    <a:lnTo>
                      <a:pt x="413" y="1"/>
                    </a:lnTo>
                    <a:cubicBezTo>
                      <a:pt x="185" y="1"/>
                      <a:pt x="0" y="186"/>
                      <a:pt x="0" y="415"/>
                    </a:cubicBezTo>
                    <a:lnTo>
                      <a:pt x="0" y="2671"/>
                    </a:lnTo>
                    <a:cubicBezTo>
                      <a:pt x="0" y="2900"/>
                      <a:pt x="185" y="3085"/>
                      <a:pt x="413" y="3085"/>
                    </a:cubicBezTo>
                    <a:lnTo>
                      <a:pt x="6663" y="3085"/>
                    </a:lnTo>
                    <a:cubicBezTo>
                      <a:pt x="6892" y="3085"/>
                      <a:pt x="7077" y="2900"/>
                      <a:pt x="7077" y="2671"/>
                    </a:cubicBezTo>
                    <a:lnTo>
                      <a:pt x="7077" y="2234"/>
                    </a:lnTo>
                    <a:cubicBezTo>
                      <a:pt x="7077" y="2012"/>
                      <a:pt x="7190" y="1804"/>
                      <a:pt x="7377" y="1683"/>
                    </a:cubicBezTo>
                    <a:lnTo>
                      <a:pt x="7524" y="1589"/>
                    </a:lnTo>
                    <a:cubicBezTo>
                      <a:pt x="7557" y="1567"/>
                      <a:pt x="7557" y="1518"/>
                      <a:pt x="7524" y="1496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934;p23">
                <a:extLst>
                  <a:ext uri="{FF2B5EF4-FFF2-40B4-BE49-F238E27FC236}">
                    <a16:creationId xmlns:a16="http://schemas.microsoft.com/office/drawing/2014/main" id="{C434E73A-3A8E-4191-CC0E-1D58731C08EC}"/>
                  </a:ext>
                </a:extLst>
              </p:cNvPr>
              <p:cNvSpPr/>
              <p:nvPr/>
            </p:nvSpPr>
            <p:spPr>
              <a:xfrm>
                <a:off x="2572454" y="1099526"/>
                <a:ext cx="819159" cy="859322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770" extrusionOk="0">
                    <a:moveTo>
                      <a:pt x="2385" y="0"/>
                    </a:moveTo>
                    <a:cubicBezTo>
                      <a:pt x="1069" y="0"/>
                      <a:pt x="1" y="1068"/>
                      <a:pt x="1" y="2385"/>
                    </a:cubicBezTo>
                    <a:cubicBezTo>
                      <a:pt x="1" y="3702"/>
                      <a:pt x="1069" y="4769"/>
                      <a:pt x="2385" y="4769"/>
                    </a:cubicBezTo>
                    <a:cubicBezTo>
                      <a:pt x="3703" y="4769"/>
                      <a:pt x="4771" y="3702"/>
                      <a:pt x="4771" y="2385"/>
                    </a:cubicBezTo>
                    <a:cubicBezTo>
                      <a:pt x="4771" y="1068"/>
                      <a:pt x="3703" y="0"/>
                      <a:pt x="2385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53" name="Google Shape;935;p23">
              <a:extLst>
                <a:ext uri="{FF2B5EF4-FFF2-40B4-BE49-F238E27FC236}">
                  <a16:creationId xmlns:a16="http://schemas.microsoft.com/office/drawing/2014/main" id="{C0A74810-503C-7863-93C1-1B0743505C03}"/>
                </a:ext>
              </a:extLst>
            </p:cNvPr>
            <p:cNvSpPr txBox="1"/>
            <p:nvPr/>
          </p:nvSpPr>
          <p:spPr>
            <a:xfrm>
              <a:off x="2595421" y="1289426"/>
              <a:ext cx="819159" cy="462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52%</a:t>
              </a:r>
              <a:endParaRPr sz="20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sp>
        <p:nvSpPr>
          <p:cNvPr id="160" name="Google Shape;927;p23">
            <a:extLst>
              <a:ext uri="{FF2B5EF4-FFF2-40B4-BE49-F238E27FC236}">
                <a16:creationId xmlns:a16="http://schemas.microsoft.com/office/drawing/2014/main" id="{C634C04D-6460-CC5F-B51F-EBA8CFDFA859}"/>
              </a:ext>
            </a:extLst>
          </p:cNvPr>
          <p:cNvSpPr txBox="1"/>
          <p:nvPr/>
        </p:nvSpPr>
        <p:spPr>
          <a:xfrm>
            <a:off x="-25768" y="3196663"/>
            <a:ext cx="2452137" cy="11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 dirty="0">
                <a:latin typeface="+mn-lt"/>
                <a:ea typeface="Roboto"/>
                <a:cs typeface="Roboto"/>
                <a:sym typeface="Roboto"/>
              </a:rPr>
              <a:t>estiment que </a:t>
            </a:r>
            <a:r>
              <a:rPr lang="fr-BE" sz="1200" b="1" dirty="0">
                <a:latin typeface="+mn-lt"/>
                <a:ea typeface="Roboto"/>
                <a:cs typeface="Roboto"/>
                <a:sym typeface="Roboto"/>
              </a:rPr>
              <a:t>leur état d’esprit s’est dégradé</a:t>
            </a:r>
            <a:r>
              <a:rPr lang="fr-BE" sz="1200" dirty="0">
                <a:latin typeface="+mn-lt"/>
                <a:ea typeface="Roboto"/>
                <a:cs typeface="Roboto"/>
                <a:sym typeface="Roboto"/>
              </a:rPr>
              <a:t> depuis 2018. </a:t>
            </a:r>
            <a:br>
              <a:rPr lang="fr-BE" sz="1200" dirty="0">
                <a:latin typeface="+mn-lt"/>
                <a:ea typeface="Roboto"/>
                <a:cs typeface="Roboto"/>
                <a:sym typeface="Roboto"/>
              </a:rPr>
            </a:br>
            <a:r>
              <a:rPr lang="fr-BE" sz="1200" dirty="0">
                <a:latin typeface="+mn-lt"/>
                <a:ea typeface="Roboto"/>
                <a:cs typeface="Roboto"/>
                <a:sym typeface="Roboto"/>
              </a:rPr>
              <a:t>VS </a:t>
            </a:r>
            <a:br>
              <a:rPr lang="fr-BE" sz="1200" dirty="0">
                <a:latin typeface="+mn-lt"/>
                <a:ea typeface="Roboto"/>
                <a:cs typeface="Roboto"/>
                <a:sym typeface="Roboto"/>
              </a:rPr>
            </a:br>
            <a:r>
              <a:rPr lang="fr-BE" sz="1200" b="1" dirty="0">
                <a:latin typeface="+mn-lt"/>
                <a:ea typeface="Roboto"/>
                <a:cs typeface="Roboto"/>
                <a:sym typeface="Roboto"/>
              </a:rPr>
              <a:t>9%</a:t>
            </a:r>
            <a:r>
              <a:rPr lang="fr-BE" sz="1200" dirty="0">
                <a:latin typeface="+mn-lt"/>
                <a:ea typeface="Roboto"/>
                <a:cs typeface="Roboto"/>
                <a:sym typeface="Roboto"/>
              </a:rPr>
              <a:t> qui estiment qu’il s’est amélioré.   </a:t>
            </a:r>
            <a:endParaRPr sz="1200" dirty="0">
              <a:latin typeface="+mn-lt"/>
              <a:ea typeface="Roboto"/>
              <a:cs typeface="Roboto"/>
              <a:sym typeface="Roboto"/>
            </a:endParaRPr>
          </a:p>
        </p:txBody>
      </p:sp>
      <p:grpSp>
        <p:nvGrpSpPr>
          <p:cNvPr id="161" name="Google Shape;930;p23">
            <a:extLst>
              <a:ext uri="{FF2B5EF4-FFF2-40B4-BE49-F238E27FC236}">
                <a16:creationId xmlns:a16="http://schemas.microsoft.com/office/drawing/2014/main" id="{4F96D4DF-C25A-E83F-C30E-BE5C5C7AEA76}"/>
              </a:ext>
            </a:extLst>
          </p:cNvPr>
          <p:cNvGrpSpPr/>
          <p:nvPr/>
        </p:nvGrpSpPr>
        <p:grpSpPr>
          <a:xfrm>
            <a:off x="61176" y="3071778"/>
            <a:ext cx="3539910" cy="1264177"/>
            <a:chOff x="50091" y="1025742"/>
            <a:chExt cx="3539910" cy="1264177"/>
          </a:xfrm>
        </p:grpSpPr>
        <p:grpSp>
          <p:nvGrpSpPr>
            <p:cNvPr id="162" name="Google Shape;931;p23">
              <a:extLst>
                <a:ext uri="{FF2B5EF4-FFF2-40B4-BE49-F238E27FC236}">
                  <a16:creationId xmlns:a16="http://schemas.microsoft.com/office/drawing/2014/main" id="{796B8B36-59A6-8939-CEA7-52A2E9EE0B52}"/>
                </a:ext>
              </a:extLst>
            </p:cNvPr>
            <p:cNvGrpSpPr/>
            <p:nvPr/>
          </p:nvGrpSpPr>
          <p:grpSpPr>
            <a:xfrm>
              <a:off x="50091" y="1025742"/>
              <a:ext cx="3538621" cy="1264177"/>
              <a:chOff x="50091" y="1025742"/>
              <a:chExt cx="3538621" cy="1264177"/>
            </a:xfrm>
          </p:grpSpPr>
          <p:sp>
            <p:nvSpPr>
              <p:cNvPr id="164" name="Google Shape;932;p23">
                <a:extLst>
                  <a:ext uri="{FF2B5EF4-FFF2-40B4-BE49-F238E27FC236}">
                    <a16:creationId xmlns:a16="http://schemas.microsoft.com/office/drawing/2014/main" id="{F3E8B2D7-B86D-C6FF-9330-BD4538EA229C}"/>
                  </a:ext>
                </a:extLst>
              </p:cNvPr>
              <p:cNvSpPr/>
              <p:nvPr/>
            </p:nvSpPr>
            <p:spPr>
              <a:xfrm>
                <a:off x="2551475" y="1649792"/>
                <a:ext cx="156859" cy="1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" fill="none" extrusionOk="0">
                    <a:moveTo>
                      <a:pt x="0" y="1"/>
                    </a:moveTo>
                    <a:lnTo>
                      <a:pt x="810" y="1"/>
                    </a:lnTo>
                  </a:path>
                </a:pathLst>
              </a:custGeom>
              <a:noFill/>
              <a:ln w="19050" cap="rnd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" name="Google Shape;933;p23">
                <a:extLst>
                  <a:ext uri="{FF2B5EF4-FFF2-40B4-BE49-F238E27FC236}">
                    <a16:creationId xmlns:a16="http://schemas.microsoft.com/office/drawing/2014/main" id="{7B22ACB1-EC08-69AC-19F6-DE2472621224}"/>
                  </a:ext>
                </a:extLst>
              </p:cNvPr>
              <p:cNvSpPr/>
              <p:nvPr/>
            </p:nvSpPr>
            <p:spPr>
              <a:xfrm>
                <a:off x="50091" y="1025742"/>
                <a:ext cx="2493471" cy="1264177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3085" fill="none" extrusionOk="0">
                    <a:moveTo>
                      <a:pt x="7524" y="1496"/>
                    </a:moveTo>
                    <a:lnTo>
                      <a:pt x="7377" y="1402"/>
                    </a:lnTo>
                    <a:cubicBezTo>
                      <a:pt x="7190" y="1282"/>
                      <a:pt x="7077" y="1074"/>
                      <a:pt x="7077" y="851"/>
                    </a:cubicBezTo>
                    <a:lnTo>
                      <a:pt x="7077" y="415"/>
                    </a:lnTo>
                    <a:cubicBezTo>
                      <a:pt x="7077" y="186"/>
                      <a:pt x="6892" y="1"/>
                      <a:pt x="6663" y="1"/>
                    </a:cubicBezTo>
                    <a:lnTo>
                      <a:pt x="413" y="1"/>
                    </a:lnTo>
                    <a:cubicBezTo>
                      <a:pt x="185" y="1"/>
                      <a:pt x="0" y="186"/>
                      <a:pt x="0" y="415"/>
                    </a:cubicBezTo>
                    <a:lnTo>
                      <a:pt x="0" y="2671"/>
                    </a:lnTo>
                    <a:cubicBezTo>
                      <a:pt x="0" y="2900"/>
                      <a:pt x="185" y="3085"/>
                      <a:pt x="413" y="3085"/>
                    </a:cubicBezTo>
                    <a:lnTo>
                      <a:pt x="6663" y="3085"/>
                    </a:lnTo>
                    <a:cubicBezTo>
                      <a:pt x="6892" y="3085"/>
                      <a:pt x="7077" y="2900"/>
                      <a:pt x="7077" y="2671"/>
                    </a:cubicBezTo>
                    <a:lnTo>
                      <a:pt x="7077" y="2234"/>
                    </a:lnTo>
                    <a:cubicBezTo>
                      <a:pt x="7077" y="2012"/>
                      <a:pt x="7190" y="1804"/>
                      <a:pt x="7377" y="1683"/>
                    </a:cubicBezTo>
                    <a:lnTo>
                      <a:pt x="7524" y="1589"/>
                    </a:lnTo>
                    <a:cubicBezTo>
                      <a:pt x="7557" y="1567"/>
                      <a:pt x="7557" y="1518"/>
                      <a:pt x="7524" y="1496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934;p23">
                <a:extLst>
                  <a:ext uri="{FF2B5EF4-FFF2-40B4-BE49-F238E27FC236}">
                    <a16:creationId xmlns:a16="http://schemas.microsoft.com/office/drawing/2014/main" id="{9F57078F-6113-FB1F-0640-A54A6E5F9366}"/>
                  </a:ext>
                </a:extLst>
              </p:cNvPr>
              <p:cNvSpPr/>
              <p:nvPr/>
            </p:nvSpPr>
            <p:spPr>
              <a:xfrm>
                <a:off x="2727495" y="1222280"/>
                <a:ext cx="861217" cy="856727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770" extrusionOk="0">
                    <a:moveTo>
                      <a:pt x="2385" y="0"/>
                    </a:moveTo>
                    <a:cubicBezTo>
                      <a:pt x="1069" y="0"/>
                      <a:pt x="1" y="1068"/>
                      <a:pt x="1" y="2385"/>
                    </a:cubicBezTo>
                    <a:cubicBezTo>
                      <a:pt x="1" y="3702"/>
                      <a:pt x="1069" y="4769"/>
                      <a:pt x="2385" y="4769"/>
                    </a:cubicBezTo>
                    <a:cubicBezTo>
                      <a:pt x="3703" y="4769"/>
                      <a:pt x="4771" y="3702"/>
                      <a:pt x="4771" y="2385"/>
                    </a:cubicBezTo>
                    <a:cubicBezTo>
                      <a:pt x="4771" y="1068"/>
                      <a:pt x="3703" y="0"/>
                      <a:pt x="2385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935;p23">
              <a:extLst>
                <a:ext uri="{FF2B5EF4-FFF2-40B4-BE49-F238E27FC236}">
                  <a16:creationId xmlns:a16="http://schemas.microsoft.com/office/drawing/2014/main" id="{2618BA41-5EF0-BE35-C8BD-0B974207B460}"/>
                </a:ext>
              </a:extLst>
            </p:cNvPr>
            <p:cNvSpPr txBox="1"/>
            <p:nvPr/>
          </p:nvSpPr>
          <p:spPr>
            <a:xfrm>
              <a:off x="2770842" y="1426817"/>
              <a:ext cx="819159" cy="462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67%</a:t>
              </a:r>
              <a:endParaRPr sz="20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cxnSp>
        <p:nvCxnSpPr>
          <p:cNvPr id="168" name="Connecteur : en arc 167">
            <a:extLst>
              <a:ext uri="{FF2B5EF4-FFF2-40B4-BE49-F238E27FC236}">
                <a16:creationId xmlns:a16="http://schemas.microsoft.com/office/drawing/2014/main" id="{FFB55BF8-2B28-8816-6B84-E9169E5B65E7}"/>
              </a:ext>
            </a:extLst>
          </p:cNvPr>
          <p:cNvCxnSpPr>
            <a:cxnSpLocks/>
            <a:endCxn id="174" idx="0"/>
          </p:cNvCxnSpPr>
          <p:nvPr/>
        </p:nvCxnSpPr>
        <p:spPr>
          <a:xfrm rot="16200000" flipH="1">
            <a:off x="1353411" y="4548627"/>
            <a:ext cx="507104" cy="9432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4" name="ZoneTexte 173">
            <a:extLst>
              <a:ext uri="{FF2B5EF4-FFF2-40B4-BE49-F238E27FC236}">
                <a16:creationId xmlns:a16="http://schemas.microsoft.com/office/drawing/2014/main" id="{0B2A1138-2027-8A64-EA9B-7CF4820F6588}"/>
              </a:ext>
            </a:extLst>
          </p:cNvPr>
          <p:cNvSpPr txBox="1"/>
          <p:nvPr/>
        </p:nvSpPr>
        <p:spPr>
          <a:xfrm>
            <a:off x="277764" y="4849343"/>
            <a:ext cx="2752725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BE" sz="1200" dirty="0"/>
              <a:t>Sentiment de dégradation variant selon le mandat et l’ancienneté</a:t>
            </a:r>
          </a:p>
          <a:p>
            <a:pPr algn="ctr"/>
            <a:endParaRPr lang="fr-BE" sz="1200" dirty="0"/>
          </a:p>
        </p:txBody>
      </p:sp>
      <p:grpSp>
        <p:nvGrpSpPr>
          <p:cNvPr id="177" name="Google Shape;930;p23">
            <a:extLst>
              <a:ext uri="{FF2B5EF4-FFF2-40B4-BE49-F238E27FC236}">
                <a16:creationId xmlns:a16="http://schemas.microsoft.com/office/drawing/2014/main" id="{88DCAB63-A914-CB98-7E90-9F67F086634C}"/>
              </a:ext>
            </a:extLst>
          </p:cNvPr>
          <p:cNvGrpSpPr/>
          <p:nvPr/>
        </p:nvGrpSpPr>
        <p:grpSpPr>
          <a:xfrm flipH="1">
            <a:off x="5463180" y="801963"/>
            <a:ext cx="4072725" cy="864020"/>
            <a:chOff x="-326559" y="1025628"/>
            <a:chExt cx="3957341" cy="810408"/>
          </a:xfrm>
        </p:grpSpPr>
        <p:grpSp>
          <p:nvGrpSpPr>
            <p:cNvPr id="178" name="Google Shape;931;p23">
              <a:extLst>
                <a:ext uri="{FF2B5EF4-FFF2-40B4-BE49-F238E27FC236}">
                  <a16:creationId xmlns:a16="http://schemas.microsoft.com/office/drawing/2014/main" id="{AC3299BA-09D0-3579-B3EB-7278E7C6D007}"/>
                </a:ext>
              </a:extLst>
            </p:cNvPr>
            <p:cNvGrpSpPr/>
            <p:nvPr/>
          </p:nvGrpSpPr>
          <p:grpSpPr>
            <a:xfrm>
              <a:off x="-326559" y="1025628"/>
              <a:ext cx="3931985" cy="810408"/>
              <a:chOff x="-326559" y="1025628"/>
              <a:chExt cx="3931985" cy="810408"/>
            </a:xfrm>
          </p:grpSpPr>
          <p:sp>
            <p:nvSpPr>
              <p:cNvPr id="180" name="Google Shape;932;p23">
                <a:extLst>
                  <a:ext uri="{FF2B5EF4-FFF2-40B4-BE49-F238E27FC236}">
                    <a16:creationId xmlns:a16="http://schemas.microsoft.com/office/drawing/2014/main" id="{82F2494C-8EBC-812D-7372-4CC1BF6DEE43}"/>
                  </a:ext>
                </a:extLst>
              </p:cNvPr>
              <p:cNvSpPr/>
              <p:nvPr/>
            </p:nvSpPr>
            <p:spPr>
              <a:xfrm>
                <a:off x="2560443" y="1348859"/>
                <a:ext cx="226170" cy="5598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" fill="none" extrusionOk="0">
                    <a:moveTo>
                      <a:pt x="0" y="1"/>
                    </a:moveTo>
                    <a:lnTo>
                      <a:pt x="810" y="1"/>
                    </a:lnTo>
                  </a:path>
                </a:pathLst>
              </a:custGeom>
              <a:noFill/>
              <a:ln w="19050" cap="rnd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933;p23">
                <a:extLst>
                  <a:ext uri="{FF2B5EF4-FFF2-40B4-BE49-F238E27FC236}">
                    <a16:creationId xmlns:a16="http://schemas.microsoft.com/office/drawing/2014/main" id="{C1DBF5CC-2878-1E4E-618D-69455CFD75E7}"/>
                  </a:ext>
                </a:extLst>
              </p:cNvPr>
              <p:cNvSpPr/>
              <p:nvPr/>
            </p:nvSpPr>
            <p:spPr>
              <a:xfrm>
                <a:off x="-326559" y="1077807"/>
                <a:ext cx="2887002" cy="658643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3085" fill="none" extrusionOk="0">
                    <a:moveTo>
                      <a:pt x="7524" y="1496"/>
                    </a:moveTo>
                    <a:lnTo>
                      <a:pt x="7377" y="1402"/>
                    </a:lnTo>
                    <a:cubicBezTo>
                      <a:pt x="7190" y="1282"/>
                      <a:pt x="7077" y="1074"/>
                      <a:pt x="7077" y="851"/>
                    </a:cubicBezTo>
                    <a:lnTo>
                      <a:pt x="7077" y="415"/>
                    </a:lnTo>
                    <a:cubicBezTo>
                      <a:pt x="7077" y="186"/>
                      <a:pt x="6892" y="1"/>
                      <a:pt x="6663" y="1"/>
                    </a:cubicBezTo>
                    <a:lnTo>
                      <a:pt x="413" y="1"/>
                    </a:lnTo>
                    <a:cubicBezTo>
                      <a:pt x="185" y="1"/>
                      <a:pt x="0" y="186"/>
                      <a:pt x="0" y="415"/>
                    </a:cubicBezTo>
                    <a:lnTo>
                      <a:pt x="0" y="2671"/>
                    </a:lnTo>
                    <a:cubicBezTo>
                      <a:pt x="0" y="2900"/>
                      <a:pt x="185" y="3085"/>
                      <a:pt x="413" y="3085"/>
                    </a:cubicBezTo>
                    <a:lnTo>
                      <a:pt x="6663" y="3085"/>
                    </a:lnTo>
                    <a:cubicBezTo>
                      <a:pt x="6892" y="3085"/>
                      <a:pt x="7077" y="2900"/>
                      <a:pt x="7077" y="2671"/>
                    </a:cubicBezTo>
                    <a:lnTo>
                      <a:pt x="7077" y="2234"/>
                    </a:lnTo>
                    <a:cubicBezTo>
                      <a:pt x="7077" y="2012"/>
                      <a:pt x="7190" y="1804"/>
                      <a:pt x="7377" y="1683"/>
                    </a:cubicBezTo>
                    <a:lnTo>
                      <a:pt x="7524" y="1589"/>
                    </a:lnTo>
                    <a:cubicBezTo>
                      <a:pt x="7557" y="1567"/>
                      <a:pt x="7557" y="1518"/>
                      <a:pt x="7524" y="1496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934;p23">
                <a:extLst>
                  <a:ext uri="{FF2B5EF4-FFF2-40B4-BE49-F238E27FC236}">
                    <a16:creationId xmlns:a16="http://schemas.microsoft.com/office/drawing/2014/main" id="{AEE36315-E391-4B95-E14B-0E892765F10E}"/>
                  </a:ext>
                </a:extLst>
              </p:cNvPr>
              <p:cNvSpPr/>
              <p:nvPr/>
            </p:nvSpPr>
            <p:spPr>
              <a:xfrm>
                <a:off x="2786268" y="1025628"/>
                <a:ext cx="819158" cy="810408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770" extrusionOk="0">
                    <a:moveTo>
                      <a:pt x="2385" y="0"/>
                    </a:moveTo>
                    <a:cubicBezTo>
                      <a:pt x="1069" y="0"/>
                      <a:pt x="1" y="1068"/>
                      <a:pt x="1" y="2385"/>
                    </a:cubicBezTo>
                    <a:cubicBezTo>
                      <a:pt x="1" y="3702"/>
                      <a:pt x="1069" y="4769"/>
                      <a:pt x="2385" y="4769"/>
                    </a:cubicBezTo>
                    <a:cubicBezTo>
                      <a:pt x="3703" y="4769"/>
                      <a:pt x="4771" y="3702"/>
                      <a:pt x="4771" y="2385"/>
                    </a:cubicBezTo>
                    <a:cubicBezTo>
                      <a:pt x="4771" y="1068"/>
                      <a:pt x="3703" y="0"/>
                      <a:pt x="2385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" name="Google Shape;935;p23">
              <a:extLst>
                <a:ext uri="{FF2B5EF4-FFF2-40B4-BE49-F238E27FC236}">
                  <a16:creationId xmlns:a16="http://schemas.microsoft.com/office/drawing/2014/main" id="{94EB0763-8850-5438-5684-2984EC21C93B}"/>
                </a:ext>
              </a:extLst>
            </p:cNvPr>
            <p:cNvSpPr txBox="1"/>
            <p:nvPr/>
          </p:nvSpPr>
          <p:spPr>
            <a:xfrm>
              <a:off x="2811623" y="1199818"/>
              <a:ext cx="819159" cy="462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65%</a:t>
              </a:r>
              <a:endParaRPr sz="20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sp>
        <p:nvSpPr>
          <p:cNvPr id="183" name="Google Shape;927;p23">
            <a:extLst>
              <a:ext uri="{FF2B5EF4-FFF2-40B4-BE49-F238E27FC236}">
                <a16:creationId xmlns:a16="http://schemas.microsoft.com/office/drawing/2014/main" id="{5927D2FF-21E0-3C5B-D83A-86CC1A397A3D}"/>
              </a:ext>
            </a:extLst>
          </p:cNvPr>
          <p:cNvSpPr txBox="1"/>
          <p:nvPr/>
        </p:nvSpPr>
        <p:spPr>
          <a:xfrm>
            <a:off x="6591845" y="969069"/>
            <a:ext cx="2971179" cy="546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Roboto"/>
                <a:cs typeface="Roboto"/>
                <a:sym typeface="Roboto"/>
              </a:rPr>
              <a:t>des élu.e.s disent que </a:t>
            </a:r>
            <a:r>
              <a:rPr lang="en" sz="1200" b="1" dirty="0">
                <a:latin typeface="+mn-lt"/>
                <a:ea typeface="Roboto"/>
                <a:cs typeface="Roboto"/>
                <a:sym typeface="Roboto"/>
              </a:rPr>
              <a:t>leur état d’esprit était meilleur avant la crise COVID-19. </a:t>
            </a:r>
          </a:p>
        </p:txBody>
      </p:sp>
      <p:grpSp>
        <p:nvGrpSpPr>
          <p:cNvPr id="185" name="Google Shape;930;p23">
            <a:extLst>
              <a:ext uri="{FF2B5EF4-FFF2-40B4-BE49-F238E27FC236}">
                <a16:creationId xmlns:a16="http://schemas.microsoft.com/office/drawing/2014/main" id="{0F802782-7D77-9E4F-EE05-AD1DD7A2BC06}"/>
              </a:ext>
            </a:extLst>
          </p:cNvPr>
          <p:cNvGrpSpPr/>
          <p:nvPr/>
        </p:nvGrpSpPr>
        <p:grpSpPr>
          <a:xfrm flipH="1">
            <a:off x="5576333" y="5089113"/>
            <a:ext cx="4238171" cy="1442814"/>
            <a:chOff x="375776" y="897081"/>
            <a:chExt cx="3572834" cy="1254890"/>
          </a:xfrm>
        </p:grpSpPr>
        <p:grpSp>
          <p:nvGrpSpPr>
            <p:cNvPr id="186" name="Google Shape;931;p23">
              <a:extLst>
                <a:ext uri="{FF2B5EF4-FFF2-40B4-BE49-F238E27FC236}">
                  <a16:creationId xmlns:a16="http://schemas.microsoft.com/office/drawing/2014/main" id="{A07ED984-12A5-BEAF-568F-04F0C615559B}"/>
                </a:ext>
              </a:extLst>
            </p:cNvPr>
            <p:cNvGrpSpPr/>
            <p:nvPr/>
          </p:nvGrpSpPr>
          <p:grpSpPr>
            <a:xfrm>
              <a:off x="375776" y="897081"/>
              <a:ext cx="3547339" cy="1254890"/>
              <a:chOff x="375776" y="897081"/>
              <a:chExt cx="3547339" cy="1254890"/>
            </a:xfrm>
          </p:grpSpPr>
          <p:sp>
            <p:nvSpPr>
              <p:cNvPr id="188" name="Google Shape;932;p23">
                <a:extLst>
                  <a:ext uri="{FF2B5EF4-FFF2-40B4-BE49-F238E27FC236}">
                    <a16:creationId xmlns:a16="http://schemas.microsoft.com/office/drawing/2014/main" id="{83132000-026E-736C-7815-E70EEB12489D}"/>
                  </a:ext>
                </a:extLst>
              </p:cNvPr>
              <p:cNvSpPr/>
              <p:nvPr/>
            </p:nvSpPr>
            <p:spPr>
              <a:xfrm>
                <a:off x="3026414" y="1518616"/>
                <a:ext cx="156859" cy="1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" fill="none" extrusionOk="0">
                    <a:moveTo>
                      <a:pt x="0" y="1"/>
                    </a:moveTo>
                    <a:lnTo>
                      <a:pt x="810" y="1"/>
                    </a:lnTo>
                  </a:path>
                </a:pathLst>
              </a:custGeom>
              <a:noFill/>
              <a:ln w="19050" cap="rnd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933;p23">
                <a:extLst>
                  <a:ext uri="{FF2B5EF4-FFF2-40B4-BE49-F238E27FC236}">
                    <a16:creationId xmlns:a16="http://schemas.microsoft.com/office/drawing/2014/main" id="{F7E3D5FE-355A-9702-D2EE-1AEB0051BC3E}"/>
                  </a:ext>
                </a:extLst>
              </p:cNvPr>
              <p:cNvSpPr/>
              <p:nvPr/>
            </p:nvSpPr>
            <p:spPr>
              <a:xfrm>
                <a:off x="375776" y="897081"/>
                <a:ext cx="2651036" cy="1254890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3085" fill="none" extrusionOk="0">
                    <a:moveTo>
                      <a:pt x="7524" y="1496"/>
                    </a:moveTo>
                    <a:lnTo>
                      <a:pt x="7377" y="1402"/>
                    </a:lnTo>
                    <a:cubicBezTo>
                      <a:pt x="7190" y="1282"/>
                      <a:pt x="7077" y="1074"/>
                      <a:pt x="7077" y="851"/>
                    </a:cubicBezTo>
                    <a:lnTo>
                      <a:pt x="7077" y="415"/>
                    </a:lnTo>
                    <a:cubicBezTo>
                      <a:pt x="7077" y="186"/>
                      <a:pt x="6892" y="1"/>
                      <a:pt x="6663" y="1"/>
                    </a:cubicBezTo>
                    <a:lnTo>
                      <a:pt x="413" y="1"/>
                    </a:lnTo>
                    <a:cubicBezTo>
                      <a:pt x="185" y="1"/>
                      <a:pt x="0" y="186"/>
                      <a:pt x="0" y="415"/>
                    </a:cubicBezTo>
                    <a:lnTo>
                      <a:pt x="0" y="2671"/>
                    </a:lnTo>
                    <a:cubicBezTo>
                      <a:pt x="0" y="2900"/>
                      <a:pt x="185" y="3085"/>
                      <a:pt x="413" y="3085"/>
                    </a:cubicBezTo>
                    <a:lnTo>
                      <a:pt x="6663" y="3085"/>
                    </a:lnTo>
                    <a:cubicBezTo>
                      <a:pt x="6892" y="3085"/>
                      <a:pt x="7077" y="2900"/>
                      <a:pt x="7077" y="2671"/>
                    </a:cubicBezTo>
                    <a:lnTo>
                      <a:pt x="7077" y="2234"/>
                    </a:lnTo>
                    <a:cubicBezTo>
                      <a:pt x="7077" y="2012"/>
                      <a:pt x="7190" y="1804"/>
                      <a:pt x="7377" y="1683"/>
                    </a:cubicBezTo>
                    <a:lnTo>
                      <a:pt x="7524" y="1589"/>
                    </a:lnTo>
                    <a:cubicBezTo>
                      <a:pt x="7557" y="1567"/>
                      <a:pt x="7557" y="1518"/>
                      <a:pt x="7524" y="1496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934;p23">
                <a:extLst>
                  <a:ext uri="{FF2B5EF4-FFF2-40B4-BE49-F238E27FC236}">
                    <a16:creationId xmlns:a16="http://schemas.microsoft.com/office/drawing/2014/main" id="{DF6F664F-D4D4-F88B-03F4-55DDFFAA8523}"/>
                  </a:ext>
                </a:extLst>
              </p:cNvPr>
              <p:cNvSpPr/>
              <p:nvPr/>
            </p:nvSpPr>
            <p:spPr>
              <a:xfrm>
                <a:off x="3166171" y="1053432"/>
                <a:ext cx="756944" cy="913497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770" extrusionOk="0">
                    <a:moveTo>
                      <a:pt x="2385" y="0"/>
                    </a:moveTo>
                    <a:cubicBezTo>
                      <a:pt x="1069" y="0"/>
                      <a:pt x="1" y="1068"/>
                      <a:pt x="1" y="2385"/>
                    </a:cubicBezTo>
                    <a:cubicBezTo>
                      <a:pt x="1" y="3702"/>
                      <a:pt x="1069" y="4769"/>
                      <a:pt x="2385" y="4769"/>
                    </a:cubicBezTo>
                    <a:cubicBezTo>
                      <a:pt x="3703" y="4769"/>
                      <a:pt x="4771" y="3702"/>
                      <a:pt x="4771" y="2385"/>
                    </a:cubicBezTo>
                    <a:cubicBezTo>
                      <a:pt x="4771" y="1068"/>
                      <a:pt x="3703" y="0"/>
                      <a:pt x="2385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935;p23">
              <a:extLst>
                <a:ext uri="{FF2B5EF4-FFF2-40B4-BE49-F238E27FC236}">
                  <a16:creationId xmlns:a16="http://schemas.microsoft.com/office/drawing/2014/main" id="{5DFFC87F-ADD1-549F-1C6B-46B80E5C4FE2}"/>
                </a:ext>
              </a:extLst>
            </p:cNvPr>
            <p:cNvSpPr txBox="1"/>
            <p:nvPr/>
          </p:nvSpPr>
          <p:spPr>
            <a:xfrm>
              <a:off x="3129451" y="1287991"/>
              <a:ext cx="819159" cy="462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86%</a:t>
              </a:r>
              <a:endParaRPr sz="20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sp>
        <p:nvSpPr>
          <p:cNvPr id="191" name="Google Shape;927;p23">
            <a:extLst>
              <a:ext uri="{FF2B5EF4-FFF2-40B4-BE49-F238E27FC236}">
                <a16:creationId xmlns:a16="http://schemas.microsoft.com/office/drawing/2014/main" id="{D94F58CA-2B05-FBE1-81B5-F073696CBF8B}"/>
              </a:ext>
            </a:extLst>
          </p:cNvPr>
          <p:cNvSpPr txBox="1"/>
          <p:nvPr/>
        </p:nvSpPr>
        <p:spPr>
          <a:xfrm>
            <a:off x="6812089" y="5203053"/>
            <a:ext cx="3062540" cy="122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 dirty="0">
                <a:latin typeface="+mn-lt"/>
                <a:ea typeface="Roboto"/>
                <a:cs typeface="Roboto"/>
                <a:sym typeface="Roboto"/>
              </a:rPr>
              <a:t>D</a:t>
            </a:r>
            <a:r>
              <a:rPr lang="en" sz="1200" dirty="0">
                <a:latin typeface="+mn-lt"/>
                <a:ea typeface="Roboto"/>
                <a:cs typeface="Roboto"/>
                <a:sym typeface="Roboto"/>
              </a:rPr>
              <a:t>es </a:t>
            </a:r>
            <a:r>
              <a:rPr lang="en" sz="1200" b="1" dirty="0">
                <a:latin typeface="+mn-lt"/>
                <a:ea typeface="Roboto"/>
                <a:cs typeface="Roboto"/>
                <a:sym typeface="Roboto"/>
              </a:rPr>
              <a:t>bourgmestres </a:t>
            </a:r>
            <a:r>
              <a:rPr lang="en" sz="1200" dirty="0">
                <a:latin typeface="+mn-lt"/>
                <a:ea typeface="Roboto"/>
                <a:cs typeface="Roboto"/>
                <a:sym typeface="Roboto"/>
              </a:rPr>
              <a:t>affirment qu’il est </a:t>
            </a:r>
            <a:r>
              <a:rPr lang="en" sz="1200" b="1" dirty="0">
                <a:latin typeface="+mn-lt"/>
                <a:ea typeface="Roboto"/>
                <a:cs typeface="Roboto"/>
                <a:sym typeface="Roboto"/>
              </a:rPr>
              <a:t>plus difficile d’exercer un mandat politique </a:t>
            </a:r>
            <a:r>
              <a:rPr lang="en" sz="1200" dirty="0">
                <a:latin typeface="+mn-lt"/>
                <a:ea typeface="Roboto"/>
                <a:cs typeface="Roboto"/>
                <a:sym typeface="Roboto"/>
              </a:rPr>
              <a:t>aujourd’hui que lors du/des mandat(s) précédent(s).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fr-FR" sz="1200" u="sng" dirty="0">
                <a:latin typeface="+mn-lt"/>
                <a:ea typeface="Roboto"/>
                <a:cs typeface="Roboto"/>
                <a:sym typeface="Roboto"/>
              </a:rPr>
              <a:t>Pour les autres élu.es </a:t>
            </a:r>
            <a:r>
              <a:rPr lang="en" sz="1200" b="1" u="sng" dirty="0">
                <a:solidFill>
                  <a:schemeClr val="tx1"/>
                </a:solidFill>
                <a:latin typeface="+mn-lt"/>
                <a:ea typeface="Roboto"/>
                <a:cs typeface="Roboto"/>
                <a:sym typeface="Wingdings" panose="05000000000000000000" pitchFamily="2" charset="2"/>
              </a:rPr>
              <a:t> 63%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 dirty="0">
                <a:solidFill>
                  <a:schemeClr val="tx1"/>
                </a:solidFill>
                <a:latin typeface="+mn-lt"/>
                <a:ea typeface="Roboto"/>
                <a:cs typeface="Roboto"/>
                <a:sym typeface="Wingdings" panose="05000000000000000000" pitchFamily="2" charset="2"/>
              </a:rPr>
              <a:t>(échevin.es  57%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 b="1" u="sng" dirty="0">
                <a:solidFill>
                  <a:schemeClr val="tx1"/>
                </a:solidFill>
                <a:latin typeface="+mn-lt"/>
                <a:ea typeface="Roboto"/>
                <a:cs typeface="Roboto"/>
                <a:sym typeface="Wingdings" panose="05000000000000000000" pitchFamily="2" charset="2"/>
              </a:rPr>
              <a:t>P</a:t>
            </a:r>
            <a:r>
              <a:rPr lang="en" sz="1200" b="1" u="sng" dirty="0">
                <a:solidFill>
                  <a:schemeClr val="tx1"/>
                </a:solidFill>
                <a:latin typeface="+mn-lt"/>
                <a:ea typeface="Roboto"/>
                <a:cs typeface="Roboto"/>
                <a:sym typeface="Wingdings" panose="05000000000000000000" pitchFamily="2" charset="2"/>
              </a:rPr>
              <a:t>résident.es CPAS  54%)</a:t>
            </a:r>
            <a:endParaRPr lang="en" sz="1200" b="1" u="sng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grpSp>
        <p:nvGrpSpPr>
          <p:cNvPr id="193" name="Google Shape;931;p23">
            <a:extLst>
              <a:ext uri="{FF2B5EF4-FFF2-40B4-BE49-F238E27FC236}">
                <a16:creationId xmlns:a16="http://schemas.microsoft.com/office/drawing/2014/main" id="{DB71A4E4-3F7E-BDE6-A37F-0B3B4426D7F0}"/>
              </a:ext>
            </a:extLst>
          </p:cNvPr>
          <p:cNvGrpSpPr/>
          <p:nvPr/>
        </p:nvGrpSpPr>
        <p:grpSpPr>
          <a:xfrm flipH="1">
            <a:off x="6083832" y="3445320"/>
            <a:ext cx="3642703" cy="1254890"/>
            <a:chOff x="-199653" y="945386"/>
            <a:chExt cx="3642703" cy="1254890"/>
          </a:xfrm>
        </p:grpSpPr>
        <p:sp>
          <p:nvSpPr>
            <p:cNvPr id="195" name="Google Shape;932;p23">
              <a:extLst>
                <a:ext uri="{FF2B5EF4-FFF2-40B4-BE49-F238E27FC236}">
                  <a16:creationId xmlns:a16="http://schemas.microsoft.com/office/drawing/2014/main" id="{A1EAF3EB-8BE7-F8E5-91F8-A5D5FD118028}"/>
                </a:ext>
              </a:extLst>
            </p:cNvPr>
            <p:cNvSpPr/>
            <p:nvPr/>
          </p:nvSpPr>
          <p:spPr>
            <a:xfrm>
              <a:off x="2427797" y="1561186"/>
              <a:ext cx="156859" cy="194"/>
            </a:xfrm>
            <a:custGeom>
              <a:avLst/>
              <a:gdLst/>
              <a:ahLst/>
              <a:cxnLst/>
              <a:rect l="l" t="t" r="r" b="b"/>
              <a:pathLst>
                <a:path w="810" h="1" fill="none" extrusionOk="0">
                  <a:moveTo>
                    <a:pt x="0" y="1"/>
                  </a:moveTo>
                  <a:lnTo>
                    <a:pt x="810" y="1"/>
                  </a:lnTo>
                </a:path>
              </a:pathLst>
            </a:custGeom>
            <a:noFill/>
            <a:ln w="19050" cap="rnd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33;p23">
              <a:extLst>
                <a:ext uri="{FF2B5EF4-FFF2-40B4-BE49-F238E27FC236}">
                  <a16:creationId xmlns:a16="http://schemas.microsoft.com/office/drawing/2014/main" id="{4632582D-F36D-8EA8-7C02-B23F45BFCD0F}"/>
                </a:ext>
              </a:extLst>
            </p:cNvPr>
            <p:cNvSpPr/>
            <p:nvPr/>
          </p:nvSpPr>
          <p:spPr>
            <a:xfrm>
              <a:off x="-199653" y="945386"/>
              <a:ext cx="2629205" cy="1254890"/>
            </a:xfrm>
            <a:custGeom>
              <a:avLst/>
              <a:gdLst/>
              <a:ahLst/>
              <a:cxnLst/>
              <a:rect l="l" t="t" r="r" b="b"/>
              <a:pathLst>
                <a:path w="7558" h="3085" fill="none" extrusionOk="0">
                  <a:moveTo>
                    <a:pt x="7524" y="1496"/>
                  </a:moveTo>
                  <a:lnTo>
                    <a:pt x="7377" y="1402"/>
                  </a:lnTo>
                  <a:cubicBezTo>
                    <a:pt x="7190" y="1282"/>
                    <a:pt x="7077" y="1074"/>
                    <a:pt x="7077" y="851"/>
                  </a:cubicBezTo>
                  <a:lnTo>
                    <a:pt x="7077" y="415"/>
                  </a:lnTo>
                  <a:cubicBezTo>
                    <a:pt x="7077" y="186"/>
                    <a:pt x="6892" y="1"/>
                    <a:pt x="6663" y="1"/>
                  </a:cubicBezTo>
                  <a:lnTo>
                    <a:pt x="413" y="1"/>
                  </a:lnTo>
                  <a:cubicBezTo>
                    <a:pt x="185" y="1"/>
                    <a:pt x="0" y="186"/>
                    <a:pt x="0" y="415"/>
                  </a:cubicBezTo>
                  <a:lnTo>
                    <a:pt x="0" y="2671"/>
                  </a:lnTo>
                  <a:cubicBezTo>
                    <a:pt x="0" y="2900"/>
                    <a:pt x="185" y="3085"/>
                    <a:pt x="413" y="3085"/>
                  </a:cubicBezTo>
                  <a:lnTo>
                    <a:pt x="6663" y="3085"/>
                  </a:lnTo>
                  <a:cubicBezTo>
                    <a:pt x="6892" y="3085"/>
                    <a:pt x="7077" y="2900"/>
                    <a:pt x="7077" y="2671"/>
                  </a:cubicBezTo>
                  <a:lnTo>
                    <a:pt x="7077" y="2234"/>
                  </a:lnTo>
                  <a:cubicBezTo>
                    <a:pt x="7077" y="2012"/>
                    <a:pt x="7190" y="1804"/>
                    <a:pt x="7377" y="1683"/>
                  </a:cubicBezTo>
                  <a:lnTo>
                    <a:pt x="7524" y="1589"/>
                  </a:lnTo>
                  <a:cubicBezTo>
                    <a:pt x="7557" y="1567"/>
                    <a:pt x="7557" y="1518"/>
                    <a:pt x="7524" y="149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34;p23">
              <a:extLst>
                <a:ext uri="{FF2B5EF4-FFF2-40B4-BE49-F238E27FC236}">
                  <a16:creationId xmlns:a16="http://schemas.microsoft.com/office/drawing/2014/main" id="{118CCA9A-2F58-C935-9465-2D7061A09941}"/>
                </a:ext>
              </a:extLst>
            </p:cNvPr>
            <p:cNvSpPr/>
            <p:nvPr/>
          </p:nvSpPr>
          <p:spPr>
            <a:xfrm>
              <a:off x="2572455" y="1099526"/>
              <a:ext cx="870595" cy="864020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4" name="Google Shape;935;p23">
            <a:extLst>
              <a:ext uri="{FF2B5EF4-FFF2-40B4-BE49-F238E27FC236}">
                <a16:creationId xmlns:a16="http://schemas.microsoft.com/office/drawing/2014/main" id="{61E07CED-101A-0823-9C58-1527D1C10090}"/>
              </a:ext>
            </a:extLst>
          </p:cNvPr>
          <p:cNvSpPr txBox="1"/>
          <p:nvPr/>
        </p:nvSpPr>
        <p:spPr>
          <a:xfrm flipH="1">
            <a:off x="6136288" y="3800455"/>
            <a:ext cx="819159" cy="46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29%</a:t>
            </a:r>
            <a:endParaRPr sz="2000" dirty="0"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98" name="Google Shape;927;p23">
            <a:extLst>
              <a:ext uri="{FF2B5EF4-FFF2-40B4-BE49-F238E27FC236}">
                <a16:creationId xmlns:a16="http://schemas.microsoft.com/office/drawing/2014/main" id="{018CFCDF-EEAE-4C07-321B-040939A23983}"/>
              </a:ext>
            </a:extLst>
          </p:cNvPr>
          <p:cNvSpPr txBox="1"/>
          <p:nvPr/>
        </p:nvSpPr>
        <p:spPr>
          <a:xfrm>
            <a:off x="7275303" y="3814429"/>
            <a:ext cx="2405733" cy="122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12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p</a:t>
            </a:r>
            <a:r>
              <a:rPr lang="en" sz="12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ensent que la crise du COVID-19 a eu un  </a:t>
            </a:r>
            <a:r>
              <a:rPr lang="en" sz="1200" b="1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impact positif sur leur aptitude à gérer d’autre(s) crise(s). </a:t>
            </a:r>
            <a:br>
              <a:rPr lang="en" sz="1200" b="1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fr-FR" sz="12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Bourgmestres </a:t>
            </a:r>
            <a:r>
              <a:rPr lang="fr-BE" sz="12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Wingdings" panose="05000000000000000000" pitchFamily="2" charset="2"/>
              </a:rPr>
              <a:t> 40%</a:t>
            </a:r>
          </a:p>
          <a:p>
            <a:r>
              <a:rPr lang="fr-BE" sz="12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Wingdings" panose="05000000000000000000" pitchFamily="2" charset="2"/>
              </a:rPr>
              <a:t>Echevins  24%</a:t>
            </a:r>
          </a:p>
          <a:p>
            <a:r>
              <a:rPr lang="fr-BE" sz="12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Wingdings" panose="05000000000000000000" pitchFamily="2" charset="2"/>
              </a:rPr>
              <a:t>Président.es CPAS 32%</a:t>
            </a:r>
            <a:endParaRPr lang="fr-BE" sz="1200" dirty="0">
              <a:solidFill>
                <a:schemeClr val="tx1"/>
              </a:solidFill>
              <a:latin typeface="+mn-lt"/>
              <a:ea typeface="Roboto"/>
              <a:cs typeface="Roboto"/>
            </a:endParaRPr>
          </a:p>
          <a:p>
            <a:endParaRPr lang="fr-BE" sz="1200" dirty="0"/>
          </a:p>
          <a:p>
            <a:endParaRPr lang="fr-B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u="sng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endParaRPr lang="en" sz="1200" b="1" u="sng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99" name="ZoneTexte 198">
            <a:extLst>
              <a:ext uri="{FF2B5EF4-FFF2-40B4-BE49-F238E27FC236}">
                <a16:creationId xmlns:a16="http://schemas.microsoft.com/office/drawing/2014/main" id="{90EEDE9F-204C-F4C3-86FF-D8735C7CDEE1}"/>
              </a:ext>
            </a:extLst>
          </p:cNvPr>
          <p:cNvSpPr txBox="1"/>
          <p:nvPr/>
        </p:nvSpPr>
        <p:spPr>
          <a:xfrm>
            <a:off x="22933" y="553630"/>
            <a:ext cx="1663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N= 483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0E669B-7E83-AE6C-06E1-2C8458C017A9}"/>
              </a:ext>
            </a:extLst>
          </p:cNvPr>
          <p:cNvSpPr txBox="1"/>
          <p:nvPr/>
        </p:nvSpPr>
        <p:spPr>
          <a:xfrm>
            <a:off x="543396" y="1020460"/>
            <a:ext cx="1685576" cy="3405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latin typeface="Amasis MT Pro Black" panose="02040A04050005020304" pitchFamily="18" charset="0"/>
              </a:rPr>
              <a:t>État d’esprit +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049556-EDA8-639C-FC35-04DC8277E792}"/>
              </a:ext>
            </a:extLst>
          </p:cNvPr>
          <p:cNvSpPr txBox="1"/>
          <p:nvPr/>
        </p:nvSpPr>
        <p:spPr>
          <a:xfrm>
            <a:off x="271863" y="2728402"/>
            <a:ext cx="1819181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latin typeface="Amasis MT Pro Black" panose="02040A04050005020304" pitchFamily="18" charset="0"/>
              </a:rPr>
              <a:t>Evolution </a:t>
            </a:r>
            <a:br>
              <a:rPr lang="fr-BE" sz="1400" dirty="0">
                <a:latin typeface="Amasis MT Pro Black" panose="02040A04050005020304" pitchFamily="18" charset="0"/>
              </a:rPr>
            </a:br>
            <a:r>
              <a:rPr lang="fr-BE" sz="1400" dirty="0">
                <a:latin typeface="Amasis MT Pro Black" panose="02040A04050005020304" pitchFamily="18" charset="0"/>
              </a:rPr>
              <a:t>de l’état d’esprit </a:t>
            </a:r>
          </a:p>
        </p:txBody>
      </p:sp>
      <p:graphicFrame>
        <p:nvGraphicFramePr>
          <p:cNvPr id="4" name="Tableau 23">
            <a:extLst>
              <a:ext uri="{FF2B5EF4-FFF2-40B4-BE49-F238E27FC236}">
                <a16:creationId xmlns:a16="http://schemas.microsoft.com/office/drawing/2014/main" id="{CF463BDE-5310-B982-4EAB-44288A20F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62043"/>
              </p:ext>
            </p:extLst>
          </p:nvPr>
        </p:nvGraphicFramePr>
        <p:xfrm>
          <a:off x="31371" y="5314834"/>
          <a:ext cx="2052000" cy="100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3011505985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72965133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75064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BE" sz="1200" b="0" dirty="0">
                          <a:solidFill>
                            <a:schemeClr val="tx1"/>
                          </a:solidFill>
                        </a:rPr>
                        <a:t>Bourgmestres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b="0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80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200" b="0" dirty="0" err="1">
                          <a:solidFill>
                            <a:schemeClr val="tx1"/>
                          </a:solidFill>
                        </a:rPr>
                        <a:t>Echevin.nes</a:t>
                      </a:r>
                      <a:endParaRPr lang="fr-B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b="0" dirty="0">
                          <a:solidFill>
                            <a:schemeClr val="tx1"/>
                          </a:solidFill>
                        </a:rPr>
                        <a:t>69%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49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200" b="0" dirty="0">
                          <a:solidFill>
                            <a:schemeClr val="tx1"/>
                          </a:solidFill>
                        </a:rPr>
                        <a:t>Président.es CPAS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B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b="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949273"/>
                  </a:ext>
                </a:extLst>
              </a:tr>
            </a:tbl>
          </a:graphicData>
        </a:graphic>
      </p:graphicFrame>
      <p:graphicFrame>
        <p:nvGraphicFramePr>
          <p:cNvPr id="5" name="Tableau 23">
            <a:extLst>
              <a:ext uri="{FF2B5EF4-FFF2-40B4-BE49-F238E27FC236}">
                <a16:creationId xmlns:a16="http://schemas.microsoft.com/office/drawing/2014/main" id="{05F1066A-1EDB-E7D7-2E62-114DF73A8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401"/>
              </p:ext>
            </p:extLst>
          </p:nvPr>
        </p:nvGraphicFramePr>
        <p:xfrm>
          <a:off x="2083371" y="5314834"/>
          <a:ext cx="1642109" cy="100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784">
                  <a:extLst>
                    <a:ext uri="{9D8B030D-6E8A-4147-A177-3AD203B41FA5}">
                      <a16:colId xmlns:a16="http://schemas.microsoft.com/office/drawing/2014/main" val="3011505985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72965133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75064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BE" sz="1200" b="0" dirty="0">
                          <a:solidFill>
                            <a:schemeClr val="tx1"/>
                          </a:solidFill>
                        </a:rPr>
                        <a:t>&lt;5 ans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b="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80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200" b="0" dirty="0">
                          <a:solidFill>
                            <a:schemeClr val="tx1"/>
                          </a:solidFill>
                        </a:rPr>
                        <a:t>5 à 10 ans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b="0" dirty="0">
                          <a:solidFill>
                            <a:schemeClr val="tx1"/>
                          </a:solidFill>
                        </a:rPr>
                        <a:t>69%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849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200" b="0" dirty="0">
                          <a:solidFill>
                            <a:schemeClr val="tx1"/>
                          </a:solidFill>
                        </a:rPr>
                        <a:t>&gt;10 ans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endParaRPr lang="fr-BE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B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b="0" dirty="0">
                          <a:solidFill>
                            <a:schemeClr val="tx1"/>
                          </a:solidFill>
                        </a:rPr>
                        <a:t>58%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94927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A7C24D7-7E85-926C-D00C-F7CCC847AE6C}"/>
              </a:ext>
            </a:extLst>
          </p:cNvPr>
          <p:cNvSpPr txBox="1"/>
          <p:nvPr/>
        </p:nvSpPr>
        <p:spPr>
          <a:xfrm>
            <a:off x="7193183" y="690507"/>
            <a:ext cx="1853264" cy="3405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latin typeface="Amasis MT Pro Black" panose="02040A04050005020304" pitchFamily="18" charset="0"/>
              </a:rPr>
              <a:t>Avant VS après</a:t>
            </a:r>
          </a:p>
        </p:txBody>
      </p:sp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0B394F07-296F-EB2E-1400-B127FA42D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25074"/>
              </p:ext>
            </p:extLst>
          </p:nvPr>
        </p:nvGraphicFramePr>
        <p:xfrm>
          <a:off x="7244362" y="2265605"/>
          <a:ext cx="2028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000">
                  <a:extLst>
                    <a:ext uri="{9D8B030D-6E8A-4147-A177-3AD203B41FA5}">
                      <a16:colId xmlns:a16="http://schemas.microsoft.com/office/drawing/2014/main" val="367011299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7532373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1405245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fr-BE" sz="1200" dirty="0"/>
                        <a:t>Bourgmestres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/>
                        <a:t>70%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65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200" dirty="0" err="1"/>
                        <a:t>Echevin.nes</a:t>
                      </a:r>
                      <a:endParaRPr lang="fr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/>
                        <a:t>62%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07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200" dirty="0"/>
                        <a:t>Président.es CPAS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/>
                        <a:t>70%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53376"/>
                  </a:ext>
                </a:extLst>
              </a:tr>
            </a:tbl>
          </a:graphicData>
        </a:graphic>
      </p:graphicFrame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B189331C-28EC-502A-06A8-B7789B464F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10277" y="1760174"/>
            <a:ext cx="442772" cy="5940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F06CD48-FE41-C4AA-7BE2-AB2EB60F6916}"/>
              </a:ext>
            </a:extLst>
          </p:cNvPr>
          <p:cNvSpPr txBox="1"/>
          <p:nvPr/>
        </p:nvSpPr>
        <p:spPr>
          <a:xfrm>
            <a:off x="6759874" y="1952231"/>
            <a:ext cx="305463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BE" sz="1200" dirty="0"/>
              <a:t>Sentiment ressenti peu importe le mandat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2928731-F104-FEF0-8BE5-C2069DF09FE3}"/>
              </a:ext>
            </a:extLst>
          </p:cNvPr>
          <p:cNvSpPr txBox="1"/>
          <p:nvPr/>
        </p:nvSpPr>
        <p:spPr>
          <a:xfrm>
            <a:off x="7597036" y="3243965"/>
            <a:ext cx="1853264" cy="3405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latin typeface="Amasis MT Pro Black" panose="02040A04050005020304" pitchFamily="18" charset="0"/>
              </a:rPr>
              <a:t>Impact COVID-19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D74C13B-61DB-DCDF-DDB0-540BDED2AE38}"/>
              </a:ext>
            </a:extLst>
          </p:cNvPr>
          <p:cNvSpPr txBox="1"/>
          <p:nvPr/>
        </p:nvSpPr>
        <p:spPr>
          <a:xfrm>
            <a:off x="7310698" y="4800574"/>
            <a:ext cx="2202467" cy="3405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latin typeface="Amasis MT Pro Black" panose="02040A04050005020304" pitchFamily="18" charset="0"/>
              </a:rPr>
              <a:t>L’exercice du mandat</a:t>
            </a:r>
          </a:p>
        </p:txBody>
      </p:sp>
    </p:spTree>
    <p:extLst>
      <p:ext uri="{BB962C8B-B14F-4D97-AF65-F5344CB8AC3E}">
        <p14:creationId xmlns:p14="http://schemas.microsoft.com/office/powerpoint/2010/main" val="229749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66726" y="6575046"/>
            <a:ext cx="39725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[%, réponses assistées; base : échantillon total; N = 483]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A2658A-D9FB-0101-AE45-E8EB2A7F62AD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6" t="3454" r="2803" b="12439"/>
          <a:stretch/>
        </p:blipFill>
        <p:spPr>
          <a:xfrm>
            <a:off x="2662924" y="1757283"/>
            <a:ext cx="4997757" cy="4582391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0C21A817-967B-6A94-BC8D-2F0E10265B01}"/>
              </a:ext>
            </a:extLst>
          </p:cNvPr>
          <p:cNvGrpSpPr/>
          <p:nvPr/>
        </p:nvGrpSpPr>
        <p:grpSpPr>
          <a:xfrm>
            <a:off x="-119389" y="1818894"/>
            <a:ext cx="2616869" cy="4455713"/>
            <a:chOff x="666359" y="1902550"/>
            <a:chExt cx="2300979" cy="4319195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B0A2611A-21E3-925D-724D-23A605D22443}"/>
                </a:ext>
              </a:extLst>
            </p:cNvPr>
            <p:cNvGrpSpPr/>
            <p:nvPr/>
          </p:nvGrpSpPr>
          <p:grpSpPr>
            <a:xfrm rot="5400000">
              <a:off x="-57441" y="3196968"/>
              <a:ext cx="3748577" cy="2300978"/>
              <a:chOff x="2994591" y="4255281"/>
              <a:chExt cx="3469406" cy="2300978"/>
            </a:xfrm>
          </p:grpSpPr>
          <p:sp>
            <p:nvSpPr>
              <p:cNvPr id="12" name="TextBox 15">
                <a:extLst>
                  <a:ext uri="{FF2B5EF4-FFF2-40B4-BE49-F238E27FC236}">
                    <a16:creationId xmlns:a16="http://schemas.microsoft.com/office/drawing/2014/main" id="{7E681668-9ED5-DB1A-A318-251D15D356C5}"/>
                  </a:ext>
                </a:extLst>
              </p:cNvPr>
              <p:cNvSpPr txBox="1"/>
              <p:nvPr/>
            </p:nvSpPr>
            <p:spPr>
              <a:xfrm rot="16200000">
                <a:off x="2010184" y="5239688"/>
                <a:ext cx="2196000" cy="22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Motivé(e)</a:t>
                </a:r>
              </a:p>
            </p:txBody>
          </p:sp>
          <p:sp>
            <p:nvSpPr>
              <p:cNvPr id="13" name="TextBox 16">
                <a:extLst>
                  <a:ext uri="{FF2B5EF4-FFF2-40B4-BE49-F238E27FC236}">
                    <a16:creationId xmlns:a16="http://schemas.microsoft.com/office/drawing/2014/main" id="{3352DE89-56A5-3BE8-499B-92C223657779}"/>
                  </a:ext>
                </a:extLst>
              </p:cNvPr>
              <p:cNvSpPr txBox="1"/>
              <p:nvPr/>
            </p:nvSpPr>
            <p:spPr>
              <a:xfrm rot="16200000">
                <a:off x="3307074" y="5239688"/>
                <a:ext cx="2196000" cy="22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Enthousiaste</a:t>
                </a:r>
              </a:p>
            </p:txBody>
          </p:sp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5042363B-0F99-8BDC-06D3-3513AE8B9515}"/>
                  </a:ext>
                </a:extLst>
              </p:cNvPr>
              <p:cNvSpPr txBox="1"/>
              <p:nvPr/>
            </p:nvSpPr>
            <p:spPr>
              <a:xfrm rot="16200000">
                <a:off x="3955517" y="5239688"/>
                <a:ext cx="2196000" cy="22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Confiant(e)</a:t>
                </a:r>
              </a:p>
            </p:txBody>
          </p:sp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AADE1FC4-452F-882F-1E93-F46D7FFEB998}"/>
                  </a:ext>
                </a:extLst>
              </p:cNvPr>
              <p:cNvSpPr txBox="1"/>
              <p:nvPr/>
            </p:nvSpPr>
            <p:spPr>
              <a:xfrm rot="16200000">
                <a:off x="5252404" y="5344666"/>
                <a:ext cx="2196000" cy="22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Efficace/engagé(e)</a:t>
                </a:r>
              </a:p>
            </p:txBody>
          </p:sp>
        </p:grp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B2F8360D-5514-A852-A8ED-05B97F6D2905}"/>
                </a:ext>
              </a:extLst>
            </p:cNvPr>
            <p:cNvSpPr txBox="1"/>
            <p:nvPr/>
          </p:nvSpPr>
          <p:spPr>
            <a:xfrm>
              <a:off x="771338" y="3173792"/>
              <a:ext cx="2196000" cy="245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Serein(ne)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229E6BC7-14B0-E80A-FDF6-5CE0348723B7}"/>
                </a:ext>
              </a:extLst>
            </p:cNvPr>
            <p:cNvSpPr txBox="1"/>
            <p:nvPr/>
          </p:nvSpPr>
          <p:spPr>
            <a:xfrm>
              <a:off x="771338" y="5275658"/>
              <a:ext cx="2196000" cy="245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Utile</a:t>
              </a:r>
            </a:p>
          </p:txBody>
        </p: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491727A0-8000-DAC1-6C1A-E07980D10792}"/>
                </a:ext>
              </a:extLst>
            </p:cNvPr>
            <p:cNvSpPr txBox="1"/>
            <p:nvPr/>
          </p:nvSpPr>
          <p:spPr>
            <a:xfrm>
              <a:off x="771338" y="1902550"/>
              <a:ext cx="2196000" cy="245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Heureux (se)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42A4459-584E-C7A7-64B4-21BE24BB26BF}"/>
              </a:ext>
            </a:extLst>
          </p:cNvPr>
          <p:cNvGrpSpPr/>
          <p:nvPr/>
        </p:nvGrpSpPr>
        <p:grpSpPr>
          <a:xfrm>
            <a:off x="7660680" y="1822764"/>
            <a:ext cx="2245319" cy="4451843"/>
            <a:chOff x="-641879" y="1838035"/>
            <a:chExt cx="2456471" cy="3220245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C8A3C3E-AF19-7F55-F4E8-4A7B8CB02B90}"/>
                </a:ext>
              </a:extLst>
            </p:cNvPr>
            <p:cNvGrpSpPr/>
            <p:nvPr/>
          </p:nvGrpSpPr>
          <p:grpSpPr>
            <a:xfrm rot="5400000">
              <a:off x="-766489" y="2477198"/>
              <a:ext cx="2714150" cy="2448013"/>
              <a:chOff x="2875156" y="5408018"/>
              <a:chExt cx="2512017" cy="2448013"/>
            </a:xfrm>
          </p:grpSpPr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id="{F2D191C9-B435-7B28-DF8D-6FFFCA329282}"/>
                  </a:ext>
                </a:extLst>
              </p:cNvPr>
              <p:cNvSpPr txBox="1"/>
              <p:nvPr/>
            </p:nvSpPr>
            <p:spPr>
              <a:xfrm rot="16200000">
                <a:off x="1736152" y="6547035"/>
                <a:ext cx="2448000" cy="1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Démotivé(e)</a:t>
                </a:r>
              </a:p>
            </p:txBody>
          </p:sp>
          <p:sp>
            <p:nvSpPr>
              <p:cNvPr id="25" name="TextBox 16">
                <a:extLst>
                  <a:ext uri="{FF2B5EF4-FFF2-40B4-BE49-F238E27FC236}">
                    <a16:creationId xmlns:a16="http://schemas.microsoft.com/office/drawing/2014/main" id="{E276F629-7801-EF10-BCD7-7FDB18B5F534}"/>
                  </a:ext>
                </a:extLst>
              </p:cNvPr>
              <p:cNvSpPr txBox="1"/>
              <p:nvPr/>
            </p:nvSpPr>
            <p:spPr>
              <a:xfrm rot="16200000">
                <a:off x="2672963" y="6547026"/>
                <a:ext cx="2448000" cy="1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Angoissé(e)</a:t>
                </a:r>
              </a:p>
            </p:txBody>
          </p: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316B0B59-B03D-DFAE-2A92-B6759E8F9443}"/>
                  </a:ext>
                </a:extLst>
              </p:cNvPr>
              <p:cNvSpPr txBox="1"/>
              <p:nvPr/>
            </p:nvSpPr>
            <p:spPr>
              <a:xfrm rot="16200000">
                <a:off x="3103036" y="6547022"/>
                <a:ext cx="2448000" cy="1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Démuni(e) (en manque de confiance)</a:t>
                </a:r>
                <a:endPara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TextBox 18">
                <a:extLst>
                  <a:ext uri="{FF2B5EF4-FFF2-40B4-BE49-F238E27FC236}">
                    <a16:creationId xmlns:a16="http://schemas.microsoft.com/office/drawing/2014/main" id="{B99852A8-4061-DA46-F31A-2F9F40199604}"/>
                  </a:ext>
                </a:extLst>
              </p:cNvPr>
              <p:cNvSpPr txBox="1"/>
              <p:nvPr/>
            </p:nvSpPr>
            <p:spPr>
              <a:xfrm rot="16200000">
                <a:off x="4078177" y="6547027"/>
                <a:ext cx="2448000" cy="1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Désemparé(e)</a:t>
                </a:r>
              </a:p>
            </p:txBody>
          </p:sp>
        </p:grp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2433D007-ABB6-5A60-0CB3-F95480481136}"/>
                </a:ext>
              </a:extLst>
            </p:cNvPr>
            <p:cNvSpPr txBox="1"/>
            <p:nvPr/>
          </p:nvSpPr>
          <p:spPr>
            <a:xfrm>
              <a:off x="-633416" y="2850227"/>
              <a:ext cx="2448000" cy="18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Fatigué(e)</a:t>
              </a:r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39185A98-06A4-8FD7-AFC3-5F95739F0211}"/>
                </a:ext>
              </a:extLst>
            </p:cNvPr>
            <p:cNvSpPr txBox="1"/>
            <p:nvPr/>
          </p:nvSpPr>
          <p:spPr>
            <a:xfrm>
              <a:off x="-641879" y="4368514"/>
              <a:ext cx="2448000" cy="18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Inutile</a:t>
              </a:r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0F965B4A-03D3-9964-5FC5-A6B85D5BEBD4}"/>
                </a:ext>
              </a:extLst>
            </p:cNvPr>
            <p:cNvSpPr txBox="1"/>
            <p:nvPr/>
          </p:nvSpPr>
          <p:spPr>
            <a:xfrm>
              <a:off x="-633416" y="1838035"/>
              <a:ext cx="2448000" cy="18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Malheureux (se)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A4A7CA5-0230-64E0-196C-5B4316B0724F}"/>
              </a:ext>
            </a:extLst>
          </p:cNvPr>
          <p:cNvGrpSpPr/>
          <p:nvPr/>
        </p:nvGrpSpPr>
        <p:grpSpPr>
          <a:xfrm>
            <a:off x="3206014" y="6353457"/>
            <a:ext cx="3493970" cy="221589"/>
            <a:chOff x="770023" y="1096242"/>
            <a:chExt cx="3742190" cy="221589"/>
          </a:xfrm>
        </p:grpSpPr>
        <p:sp>
          <p:nvSpPr>
            <p:cNvPr id="31" name="AutoShape 79">
              <a:extLst>
                <a:ext uri="{FF2B5EF4-FFF2-40B4-BE49-F238E27FC236}">
                  <a16:creationId xmlns:a16="http://schemas.microsoft.com/office/drawing/2014/main" id="{CDB31059-01B8-3AAA-8A78-5F5AC296A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23" y="1096242"/>
              <a:ext cx="3742190" cy="22158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Text Box 80">
              <a:extLst>
                <a:ext uri="{FF2B5EF4-FFF2-40B4-BE49-F238E27FC236}">
                  <a16:creationId xmlns:a16="http://schemas.microsoft.com/office/drawing/2014/main" id="{61A5E616-C925-A3C3-B15D-45C6AC7CB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616" y="1119605"/>
              <a:ext cx="5236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4625" marR="0" lvl="0" indent="-174625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8ADFFF"/>
                </a:buClr>
                <a:buSzPct val="150000"/>
                <a:buFont typeface="Arial" panose="020B0604020202020204" pitchFamily="34" charset="0"/>
                <a:buChar char="■"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 à 3</a:t>
              </a:r>
            </a:p>
          </p:txBody>
        </p:sp>
        <p:sp>
          <p:nvSpPr>
            <p:cNvPr id="33" name="Text Box 81">
              <a:extLst>
                <a:ext uri="{FF2B5EF4-FFF2-40B4-BE49-F238E27FC236}">
                  <a16:creationId xmlns:a16="http://schemas.microsoft.com/office/drawing/2014/main" id="{4AA9819D-BE91-A3CA-453F-861878321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496" y="1119605"/>
              <a:ext cx="60777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4625" marR="0" lvl="0" indent="-174625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868FFF"/>
                </a:buClr>
                <a:buSzPct val="150000"/>
                <a:buFont typeface="Arial" panose="020B0604020202020204" pitchFamily="34" charset="0"/>
                <a:buChar char="■"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 à 10</a:t>
              </a:r>
            </a:p>
          </p:txBody>
        </p:sp>
        <p:sp>
          <p:nvSpPr>
            <p:cNvPr id="34" name="Text Box 82">
              <a:extLst>
                <a:ext uri="{FF2B5EF4-FFF2-40B4-BE49-F238E27FC236}">
                  <a16:creationId xmlns:a16="http://schemas.microsoft.com/office/drawing/2014/main" id="{DDE70246-9C06-4040-5589-D51A04682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910" y="1119605"/>
              <a:ext cx="5236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4625" marR="0" lvl="0" indent="-174625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8ADFFF"/>
                </a:buClr>
                <a:buSzPct val="150000"/>
                <a:buFont typeface="Arial" panose="020B0604020202020204" pitchFamily="34" charset="0"/>
                <a:buChar char="■"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 à 5</a:t>
              </a:r>
            </a:p>
          </p:txBody>
        </p:sp>
        <p:sp>
          <p:nvSpPr>
            <p:cNvPr id="35" name="Text Box 83">
              <a:extLst>
                <a:ext uri="{FF2B5EF4-FFF2-40B4-BE49-F238E27FC236}">
                  <a16:creationId xmlns:a16="http://schemas.microsoft.com/office/drawing/2014/main" id="{B55A120B-5DD1-7F12-9EFB-5E13EF701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203" y="1119605"/>
              <a:ext cx="5236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4625" marR="0" lvl="0" indent="-174625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7BB4FF"/>
                </a:buClr>
                <a:buSzPct val="150000"/>
                <a:buFont typeface="Arial" panose="020B0604020202020204" pitchFamily="34" charset="0"/>
                <a:buChar char="■"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 à 7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773C3A9-64F8-7637-4758-27DD310D5784}"/>
              </a:ext>
            </a:extLst>
          </p:cNvPr>
          <p:cNvSpPr txBox="1"/>
          <p:nvPr/>
        </p:nvSpPr>
        <p:spPr>
          <a:xfrm>
            <a:off x="282964" y="760586"/>
            <a:ext cx="6534061" cy="400110"/>
          </a:xfrm>
          <a:prstGeom prst="homePlate">
            <a:avLst/>
          </a:prstGeom>
          <a:solidFill>
            <a:srgbClr val="B6492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Les élu.es se sentent :</a:t>
            </a:r>
          </a:p>
        </p:txBody>
      </p:sp>
    </p:spTree>
    <p:extLst>
      <p:ext uri="{BB962C8B-B14F-4D97-AF65-F5344CB8AC3E}">
        <p14:creationId xmlns:p14="http://schemas.microsoft.com/office/powerpoint/2010/main" val="60196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67BC4B-ADEE-E7DF-CE97-2DDEF639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" y="202949"/>
            <a:ext cx="6596444" cy="536494"/>
          </a:xfrm>
          <a:prstGeom prst="rect">
            <a:avLst/>
          </a:prstGeom>
        </p:spPr>
      </p:pic>
      <p:pic>
        <p:nvPicPr>
          <p:cNvPr id="10242" name="Picture 2" descr="Plus Sign Icon. Positive Symbol Stock Vector - Illustration of stamp, mark:  117088500">
            <a:extLst>
              <a:ext uri="{FF2B5EF4-FFF2-40B4-BE49-F238E27FC236}">
                <a16:creationId xmlns:a16="http://schemas.microsoft.com/office/drawing/2014/main" id="{F8CE5AF9-814B-2512-0DB2-B9AA0AB5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457"/>
            <a:ext cx="1485094" cy="11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cône Rouge De Signe Moins Rond Plat, Bouton Symbole Négatif D'isolement  Sur Le Fond Blanc Illustration de Vecteur - Illustration du abstrait,  urgence: 143476703">
            <a:extLst>
              <a:ext uri="{FF2B5EF4-FFF2-40B4-BE49-F238E27FC236}">
                <a16:creationId xmlns:a16="http://schemas.microsoft.com/office/drawing/2014/main" id="{95292F88-9D07-ADE5-B281-48A88152A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0" y="4065621"/>
            <a:ext cx="1017133" cy="101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BD7259D-E16E-54FA-56BD-553757187E77}"/>
              </a:ext>
            </a:extLst>
          </p:cNvPr>
          <p:cNvSpPr/>
          <p:nvPr/>
        </p:nvSpPr>
        <p:spPr>
          <a:xfrm>
            <a:off x="5237165" y="739443"/>
            <a:ext cx="4010800" cy="342196"/>
          </a:xfrm>
          <a:prstGeom prst="roundRect">
            <a:avLst>
              <a:gd name="adj" fmla="val 0"/>
            </a:avLst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Tout à fait » &amp; « Plutôt d’accord »</a:t>
            </a:r>
            <a:endParaRPr kumimoji="0" lang="fr-BE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172253D-9370-B0E1-D1C9-1B3415AF6BF9}"/>
              </a:ext>
            </a:extLst>
          </p:cNvPr>
          <p:cNvGraphicFramePr>
            <a:graphicFrameLocks noGrp="1"/>
          </p:cNvGraphicFramePr>
          <p:nvPr/>
        </p:nvGraphicFramePr>
        <p:xfrm>
          <a:off x="1251113" y="1258630"/>
          <a:ext cx="79968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149">
                  <a:extLst>
                    <a:ext uri="{9D8B030D-6E8A-4147-A177-3AD203B41FA5}">
                      <a16:colId xmlns:a16="http://schemas.microsoft.com/office/drawing/2014/main" val="1393864552"/>
                    </a:ext>
                  </a:extLst>
                </a:gridCol>
                <a:gridCol w="1996703">
                  <a:extLst>
                    <a:ext uri="{9D8B030D-6E8A-4147-A177-3AD203B41FA5}">
                      <a16:colId xmlns:a16="http://schemas.microsoft.com/office/drawing/2014/main" val="2054085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Affirmations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44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Vous avez le sentiment d’avoir un </a:t>
                      </a:r>
                      <a:r>
                        <a:rPr lang="fr-FR" b="1" dirty="0"/>
                        <a:t>devoir envers le citoyen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96 %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2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Vous occupez un mandat dont vous êtes </a:t>
                      </a:r>
                      <a:r>
                        <a:rPr lang="fr-FR" b="1" dirty="0" err="1"/>
                        <a:t>fier.e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91 %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6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Votre mission a </a:t>
                      </a:r>
                      <a:r>
                        <a:rPr lang="fr-FR" b="1" dirty="0"/>
                        <a:t>du sens </a:t>
                      </a:r>
                      <a:r>
                        <a:rPr lang="fr-FR" dirty="0"/>
                        <a:t>pour vous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87 %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35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Vous vous </a:t>
                      </a:r>
                      <a:r>
                        <a:rPr lang="fr-FR" b="1" dirty="0"/>
                        <a:t>épanouissez </a:t>
                      </a:r>
                      <a:r>
                        <a:rPr lang="fr-FR" dirty="0"/>
                        <a:t>dans votre mandat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65 %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652625"/>
                  </a:ext>
                </a:extLst>
              </a:tr>
            </a:tbl>
          </a:graphicData>
        </a:graphic>
      </p:graphicFrame>
      <p:pic>
        <p:nvPicPr>
          <p:cNvPr id="5" name="Picture 6" descr="Attention Danger Signe Attention Alerte Icône Logo. Exclamation D'alerte De  Vecteur D'attention. | Vecteur Premium">
            <a:extLst>
              <a:ext uri="{FF2B5EF4-FFF2-40B4-BE49-F238E27FC236}">
                <a16:creationId xmlns:a16="http://schemas.microsoft.com/office/drawing/2014/main" id="{B2F15ED3-07BF-186D-EDBC-6A95D2400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56" y="2650997"/>
            <a:ext cx="746417" cy="746417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74D18F46-2A6B-7D74-E20D-6934E25F6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7155"/>
              </p:ext>
            </p:extLst>
          </p:nvPr>
        </p:nvGraphicFramePr>
        <p:xfrm>
          <a:off x="1240970" y="3200047"/>
          <a:ext cx="8006994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0291">
                  <a:extLst>
                    <a:ext uri="{9D8B030D-6E8A-4147-A177-3AD203B41FA5}">
                      <a16:colId xmlns:a16="http://schemas.microsoft.com/office/drawing/2014/main" val="1393864552"/>
                    </a:ext>
                  </a:extLst>
                </a:gridCol>
                <a:gridCol w="1996703">
                  <a:extLst>
                    <a:ext uri="{9D8B030D-6E8A-4147-A177-3AD203B41FA5}">
                      <a16:colId xmlns:a16="http://schemas.microsoft.com/office/drawing/2014/main" val="2054085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Affirmations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44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/>
                        <a:t>Votre mandat demande </a:t>
                      </a:r>
                      <a:r>
                        <a:rPr lang="fr-FR" b="1" dirty="0"/>
                        <a:t>beaucoup de sacrifices</a:t>
                      </a:r>
                      <a:r>
                        <a:rPr lang="fr-FR" b="0" dirty="0"/>
                        <a:t> (disponibilité, implication, concentration, …)</a:t>
                      </a:r>
                      <a:endParaRPr lang="fr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94 %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2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Il vous arrive </a:t>
                      </a:r>
                      <a:r>
                        <a:rPr lang="fr-FR" b="1" dirty="0"/>
                        <a:t>d’être </a:t>
                      </a:r>
                      <a:r>
                        <a:rPr lang="fr-FR" b="1" dirty="0" err="1"/>
                        <a:t>démotivé.e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67 % </a:t>
                      </a:r>
                      <a:r>
                        <a:rPr lang="fr-FR" sz="1200" dirty="0"/>
                        <a:t>(Femmes 71 %</a:t>
                      </a:r>
                    </a:p>
                    <a:p>
                      <a:r>
                        <a:rPr lang="fr-FR" sz="1200" dirty="0"/>
                        <a:t>                hommes 65 %)</a:t>
                      </a:r>
                      <a:endParaRPr lang="fr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6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 </a:t>
                      </a:r>
                      <a:r>
                        <a:rPr lang="fr-FR" b="1" dirty="0"/>
                        <a:t>charge psychosociale </a:t>
                      </a:r>
                      <a:r>
                        <a:rPr lang="fr-FR" dirty="0"/>
                        <a:t>de votre mandat est trop élevée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66 %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(femmes 71 %</a:t>
                      </a:r>
                    </a:p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hommes 63 %)</a:t>
                      </a:r>
                      <a:endParaRPr lang="fr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35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/>
                        <a:t>Vous avez déjà pensé </a:t>
                      </a:r>
                      <a:r>
                        <a:rPr lang="fr-FR" b="1" dirty="0"/>
                        <a:t>arrêter votre mandat </a:t>
                      </a:r>
                      <a:r>
                        <a:rPr lang="fr-FR" b="0" dirty="0"/>
                        <a:t>en cours de mandature</a:t>
                      </a:r>
                      <a:endParaRPr lang="fr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55 %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652625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A6DAE2B3-38F3-3FA4-C3AC-FB6965C01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7021" y="5175327"/>
            <a:ext cx="743776" cy="74377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05A10E9-6F06-DACB-C3CB-B56BF4A137AF}"/>
              </a:ext>
            </a:extLst>
          </p:cNvPr>
          <p:cNvSpPr txBox="1"/>
          <p:nvPr/>
        </p:nvSpPr>
        <p:spPr>
          <a:xfrm flipH="1">
            <a:off x="1780808" y="733464"/>
            <a:ext cx="97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483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632BDF-BE15-CF9A-C5A0-461CEAA13F74}"/>
              </a:ext>
            </a:extLst>
          </p:cNvPr>
          <p:cNvSpPr txBox="1"/>
          <p:nvPr/>
        </p:nvSpPr>
        <p:spPr>
          <a:xfrm>
            <a:off x="1240969" y="5948327"/>
            <a:ext cx="80069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Vous vous sentez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dépassé				          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23 %</a:t>
            </a:r>
            <a:endParaRPr kumimoji="0" lang="fr-B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4464BC-FAD6-61C8-8D07-FBC742D0987F}"/>
              </a:ext>
            </a:extLst>
          </p:cNvPr>
          <p:cNvCxnSpPr>
            <a:cxnSpLocks/>
          </p:cNvCxnSpPr>
          <p:nvPr/>
        </p:nvCxnSpPr>
        <p:spPr>
          <a:xfrm>
            <a:off x="7242565" y="5599370"/>
            <a:ext cx="0" cy="7182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379CB77D-6034-0D65-6CDF-DFA640CFC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9988" y="5851509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3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A1FEF61-6097-C284-536C-05FA750CC1CC}"/>
              </a:ext>
            </a:extLst>
          </p:cNvPr>
          <p:cNvSpPr txBox="1"/>
          <p:nvPr/>
        </p:nvSpPr>
        <p:spPr>
          <a:xfrm>
            <a:off x="568170" y="2378800"/>
            <a:ext cx="56550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defTabSz="457200" rtl="0" eaLnBrk="1" latinLnBrk="0" hangingPunct="1">
              <a:buFont typeface="Arial" panose="020B0604020202020204" pitchFamily="34" charset="0"/>
              <a:buChar char="•"/>
            </a:pPr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proximité avec les citoyens 			(72%)</a:t>
            </a:r>
          </a:p>
          <a:p>
            <a:pPr marL="285750" lvl="0" indent="-285750" algn="l" defTabSz="457200" rtl="0" eaLnBrk="1" latinLnBrk="0" hangingPunct="1">
              <a:buFont typeface="Arial" panose="020B0604020202020204" pitchFamily="34" charset="0"/>
              <a:buChar char="•"/>
            </a:pPr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diversité des tâches à accomplir 	  	(70%) </a:t>
            </a:r>
          </a:p>
          <a:p>
            <a:pPr marL="285750" lvl="0" indent="-285750" algn="l" defTabSz="457200" rtl="0" eaLnBrk="1" latinLnBrk="0" hangingPunct="1">
              <a:buFont typeface="Arial" panose="020B0604020202020204" pitchFamily="34" charset="0"/>
              <a:buChar char="•"/>
            </a:pPr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soutien des pairs 		          		(65%)</a:t>
            </a:r>
          </a:p>
          <a:p>
            <a:pPr marL="285750" lvl="0" indent="-285750" algn="l" defTabSz="457200" rtl="0" eaLnBrk="1" latinLnBrk="0" hangingPunct="1">
              <a:buFont typeface="Arial" panose="020B0604020202020204" pitchFamily="34" charset="0"/>
              <a:buChar char="•"/>
            </a:pPr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L’environnement de travail 			(54%)</a:t>
            </a:r>
          </a:p>
          <a:p>
            <a:pPr marL="285750" lvl="0" indent="-285750" algn="l" defTabSz="457200" rtl="0" eaLnBrk="1" latinLnBrk="0" hangingPunct="1">
              <a:buFont typeface="Arial" panose="020B0604020202020204" pitchFamily="34" charset="0"/>
              <a:buChar char="•"/>
            </a:pPr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transparence imposée dans le cadre </a:t>
            </a:r>
          </a:p>
          <a:p>
            <a:pPr lvl="0" algn="l" defTabSz="457200" rtl="0" eaLnBrk="1" latinLnBrk="0" hangingPunct="1"/>
            <a:r>
              <a:rPr lang="fr-FR" dirty="0"/>
              <a:t>     </a:t>
            </a:r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mandat 							(51%) </a:t>
            </a:r>
          </a:p>
          <a:p>
            <a:pPr marL="285750" lvl="0" indent="-285750" algn="l" defTabSz="457200" rtl="0" eaLnBrk="1" latinLnBrk="0" hangingPunct="1">
              <a:buFont typeface="Arial" panose="020B0604020202020204" pitchFamily="34" charset="0"/>
              <a:buChar char="•"/>
            </a:pPr>
            <a:r>
              <a:rPr lang="fr-B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soutien de UVCW 					(50%)</a:t>
            </a:r>
          </a:p>
          <a:p>
            <a:pPr marL="285750" lvl="0" indent="-285750" algn="l" defTabSz="457200" rtl="0" eaLnBrk="1" latinLnBrk="0" hangingPunct="1">
              <a:buFont typeface="Arial" panose="020B0604020202020204" pitchFamily="34" charset="0"/>
              <a:buChar char="•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La rémunération                                            (38%)</a:t>
            </a:r>
          </a:p>
          <a:p>
            <a:pPr marL="285750" lvl="0" indent="-285750" algn="l" defTabSz="457200" rtl="0" eaLnBrk="1" latinLnBrk="0" hangingPunct="1">
              <a:buFont typeface="Arial" panose="020B0604020202020204" pitchFamily="34" charset="0"/>
              <a:buChar char="•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Le soutien des </a:t>
            </a:r>
            <a:r>
              <a:rPr lang="fr-FR" sz="18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paralocaux</a:t>
            </a:r>
            <a:r>
              <a:rPr lang="fr-FR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				(30%)</a:t>
            </a:r>
          </a:p>
          <a:p>
            <a:pPr lvl="0" algn="l" defTabSz="457200" rtl="0" eaLnBrk="1" latinLnBrk="0" hangingPunct="1"/>
            <a:r>
              <a:rPr lang="fr-FR" dirty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rPr>
              <a:t>      (</a:t>
            </a:r>
            <a:r>
              <a:rPr lang="fr-FR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intercommunales, CPAS, SLSP, Zones </a:t>
            </a:r>
          </a:p>
          <a:p>
            <a:pPr lvl="0" algn="l" defTabSz="457200" rtl="0" eaLnBrk="1" latinLnBrk="0" hangingPunct="1"/>
            <a:r>
              <a:rPr lang="fr-FR" dirty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rPr>
              <a:t>      </a:t>
            </a:r>
            <a:r>
              <a:rPr lang="fr-FR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de police, Zones de secours, …)</a:t>
            </a:r>
          </a:p>
          <a:p>
            <a:pPr marL="285750" lvl="0" indent="-285750" algn="l" defTabSz="457200" rtl="0" eaLnBrk="1" latinLnBrk="0" hangingPunct="1">
              <a:buFont typeface="Arial" panose="020B0604020202020204" pitchFamily="34" charset="0"/>
              <a:buChar char="•"/>
            </a:pPr>
            <a:endParaRPr lang="fr-B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5D88ED4-C4A7-ACFC-1076-AA3A7D766721}"/>
              </a:ext>
            </a:extLst>
          </p:cNvPr>
          <p:cNvSpPr txBox="1"/>
          <p:nvPr/>
        </p:nvSpPr>
        <p:spPr>
          <a:xfrm flipH="1">
            <a:off x="3576504" y="222855"/>
            <a:ext cx="6041010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2000" dirty="0">
                <a:solidFill>
                  <a:prstClr val="white"/>
                </a:solidFill>
                <a:latin typeface="Amasis MT Pro Black" panose="02040A04050005020304" pitchFamily="18" charset="0"/>
              </a:rPr>
              <a:t>L’état d’esprit: impacts positifs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D25FF1B-DE56-3270-522F-FD58580EA315}"/>
              </a:ext>
            </a:extLst>
          </p:cNvPr>
          <p:cNvSpPr txBox="1"/>
          <p:nvPr/>
        </p:nvSpPr>
        <p:spPr>
          <a:xfrm>
            <a:off x="2686115" y="1424960"/>
            <a:ext cx="4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Cités « </a:t>
            </a:r>
            <a:r>
              <a:rPr lang="fr-FR" sz="1200" b="1" dirty="0"/>
              <a:t>positifs</a:t>
            </a:r>
            <a:r>
              <a:rPr lang="fr-FR" sz="1200" dirty="0"/>
              <a:t>» par % des répondants</a:t>
            </a:r>
          </a:p>
          <a:p>
            <a:r>
              <a:rPr lang="fr-FR" sz="1200" dirty="0"/>
              <a:t>N 483</a:t>
            </a:r>
            <a:endParaRPr lang="fr-BE" sz="1200" dirty="0"/>
          </a:p>
        </p:txBody>
      </p:sp>
      <p:graphicFrame>
        <p:nvGraphicFramePr>
          <p:cNvPr id="34" name="Tableau 9">
            <a:extLst>
              <a:ext uri="{FF2B5EF4-FFF2-40B4-BE49-F238E27FC236}">
                <a16:creationId xmlns:a16="http://schemas.microsoft.com/office/drawing/2014/main" id="{65D459D5-BDB4-42EB-D944-1EA815625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87455"/>
              </p:ext>
            </p:extLst>
          </p:nvPr>
        </p:nvGraphicFramePr>
        <p:xfrm>
          <a:off x="6948296" y="2771825"/>
          <a:ext cx="2028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000">
                  <a:extLst>
                    <a:ext uri="{9D8B030D-6E8A-4147-A177-3AD203B41FA5}">
                      <a16:colId xmlns:a16="http://schemas.microsoft.com/office/drawing/2014/main" val="367011299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7532373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1405245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fr-BE" sz="1200" dirty="0"/>
                        <a:t>Bourgmestres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/>
                        <a:t>73%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65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200" dirty="0" err="1"/>
                        <a:t>Echevin.nes</a:t>
                      </a:r>
                      <a:endParaRPr lang="fr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/>
                        <a:t>64%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07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200" dirty="0"/>
                        <a:t>Président.es CPAS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/>
                        <a:t>57%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53376"/>
                  </a:ext>
                </a:extLst>
              </a:tr>
            </a:tbl>
          </a:graphicData>
        </a:graphic>
      </p:graphicFrame>
      <p:sp>
        <p:nvSpPr>
          <p:cNvPr id="36" name="ZoneTexte 35">
            <a:extLst>
              <a:ext uri="{FF2B5EF4-FFF2-40B4-BE49-F238E27FC236}">
                <a16:creationId xmlns:a16="http://schemas.microsoft.com/office/drawing/2014/main" id="{9639F61E-971C-846E-7117-137994473B5B}"/>
              </a:ext>
            </a:extLst>
          </p:cNvPr>
          <p:cNvSpPr txBox="1"/>
          <p:nvPr/>
        </p:nvSpPr>
        <p:spPr>
          <a:xfrm>
            <a:off x="7050875" y="2378800"/>
            <a:ext cx="1822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Soutien des pairs</a:t>
            </a:r>
            <a:endParaRPr lang="fr-BE" sz="1600" b="1" dirty="0"/>
          </a:p>
        </p:txBody>
      </p:sp>
      <p:graphicFrame>
        <p:nvGraphicFramePr>
          <p:cNvPr id="37" name="Tableau 9">
            <a:extLst>
              <a:ext uri="{FF2B5EF4-FFF2-40B4-BE49-F238E27FC236}">
                <a16:creationId xmlns:a16="http://schemas.microsoft.com/office/drawing/2014/main" id="{56B4A9F3-49F7-253D-EFD5-AB14D45C8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16611"/>
              </p:ext>
            </p:extLst>
          </p:nvPr>
        </p:nvGraphicFramePr>
        <p:xfrm>
          <a:off x="6948296" y="4086960"/>
          <a:ext cx="2028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000">
                  <a:extLst>
                    <a:ext uri="{9D8B030D-6E8A-4147-A177-3AD203B41FA5}">
                      <a16:colId xmlns:a16="http://schemas.microsoft.com/office/drawing/2014/main" val="367011299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7532373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1405245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fr-BE" sz="1200" dirty="0"/>
                        <a:t>Bourgmestres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b="1" dirty="0"/>
                        <a:t>25%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65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200" dirty="0" err="1"/>
                        <a:t>Echevin.nes</a:t>
                      </a:r>
                      <a:endParaRPr lang="fr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/>
                        <a:t>43%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07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200" dirty="0"/>
                        <a:t>Président.es CPAS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/>
                        <a:t>39%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53376"/>
                  </a:ext>
                </a:extLst>
              </a:tr>
            </a:tbl>
          </a:graphicData>
        </a:graphic>
      </p:graphicFrame>
      <p:sp>
        <p:nvSpPr>
          <p:cNvPr id="39" name="ZoneTexte 38">
            <a:extLst>
              <a:ext uri="{FF2B5EF4-FFF2-40B4-BE49-F238E27FC236}">
                <a16:creationId xmlns:a16="http://schemas.microsoft.com/office/drawing/2014/main" id="{8E7C7BD1-8909-A96B-77C1-9E33A5A33A46}"/>
              </a:ext>
            </a:extLst>
          </p:cNvPr>
          <p:cNvSpPr txBox="1"/>
          <p:nvPr/>
        </p:nvSpPr>
        <p:spPr>
          <a:xfrm>
            <a:off x="7050875" y="3666878"/>
            <a:ext cx="1822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Rémunération</a:t>
            </a:r>
            <a:endParaRPr lang="fr-BE" sz="1600" b="1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0466395-60A3-E938-9FB4-5D104B65823F}"/>
              </a:ext>
            </a:extLst>
          </p:cNvPr>
          <p:cNvSpPr txBox="1"/>
          <p:nvPr/>
        </p:nvSpPr>
        <p:spPr>
          <a:xfrm>
            <a:off x="6948296" y="4991448"/>
            <a:ext cx="230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Soutien des </a:t>
            </a:r>
            <a:r>
              <a:rPr lang="fr-FR" sz="1600" b="1" dirty="0" err="1"/>
              <a:t>paralocaux</a:t>
            </a:r>
            <a:endParaRPr lang="fr-BE" sz="1600" b="1" dirty="0"/>
          </a:p>
        </p:txBody>
      </p:sp>
      <p:graphicFrame>
        <p:nvGraphicFramePr>
          <p:cNvPr id="41" name="Tableau 9">
            <a:extLst>
              <a:ext uri="{FF2B5EF4-FFF2-40B4-BE49-F238E27FC236}">
                <a16:creationId xmlns:a16="http://schemas.microsoft.com/office/drawing/2014/main" id="{C117237E-33CC-7589-D0F4-9091F40B9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6794"/>
              </p:ext>
            </p:extLst>
          </p:nvPr>
        </p:nvGraphicFramePr>
        <p:xfrm>
          <a:off x="6948296" y="5330002"/>
          <a:ext cx="2028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000">
                  <a:extLst>
                    <a:ext uri="{9D8B030D-6E8A-4147-A177-3AD203B41FA5}">
                      <a16:colId xmlns:a16="http://schemas.microsoft.com/office/drawing/2014/main" val="367011299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7532373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1405245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fr-BE" sz="1200" dirty="0"/>
                        <a:t>Bourgmestres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/>
                        <a:t>41%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65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200" dirty="0" err="1"/>
                        <a:t>Echevin.nes</a:t>
                      </a:r>
                      <a:endParaRPr lang="fr-B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/>
                        <a:t>26%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07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BE" sz="1200" dirty="0"/>
                        <a:t>Président.es CPAS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sym typeface="Wingdings" panose="05000000000000000000" pitchFamily="2" charset="2"/>
                        </a:rPr>
                        <a:t></a:t>
                      </a:r>
                      <a:endParaRPr lang="fr-B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/>
                        <a:t>28%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53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31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E515B02-CB7D-2CD0-1B36-EBE415644EF6}"/>
              </a:ext>
            </a:extLst>
          </p:cNvPr>
          <p:cNvSpPr txBox="1"/>
          <p:nvPr/>
        </p:nvSpPr>
        <p:spPr>
          <a:xfrm>
            <a:off x="267228" y="2196556"/>
            <a:ext cx="6329780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Char char="·"/>
            </a:pPr>
            <a:r>
              <a:rPr lang="fr-BE" sz="1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nombre de réunions (tous types confondus)            (53%)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Char char="·"/>
            </a:pPr>
            <a:r>
              <a:rPr lang="fr-BE" sz="1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manque de soutien logistique des autorités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fr-BE" sz="1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supérieures                                                                           (51%)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Char char="·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déséquilibre entre vie privée et vie professionnelle 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</a:t>
            </a: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(49%)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Char char="·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manque de soutien financier des autorités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supérieures	                                                                  (49%)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Char char="·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La charge de travail quotidienne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	                      (41%)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Char char="·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L’évolution de la profession					     (43%)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Char char="·"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La presse									      36%)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Char char="·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Les mauvais rapports entre les différents partis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   </a:t>
            </a: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du conseil communal                                                          (34%)</a:t>
            </a:r>
          </a:p>
          <a:p>
            <a:pPr marL="285750" lvl="0" indent="-28575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    </a:t>
            </a:r>
            <a:endParaRPr lang="fr-BE" sz="18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fr-FR" sz="180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</a:p>
          <a:p>
            <a:pPr marL="285750" lvl="0" indent="-28575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fr-FR" sz="180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						    </a:t>
            </a:r>
            <a:endParaRPr lang="fr-FR" sz="18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0A35DA-9567-AA5D-1C7B-F38E819C2F7A}"/>
              </a:ext>
            </a:extLst>
          </p:cNvPr>
          <p:cNvSpPr txBox="1"/>
          <p:nvPr/>
        </p:nvSpPr>
        <p:spPr>
          <a:xfrm flipH="1">
            <a:off x="3576504" y="222855"/>
            <a:ext cx="6041010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2000" dirty="0">
                <a:solidFill>
                  <a:prstClr val="white"/>
                </a:solidFill>
                <a:latin typeface="Amasis MT Pro Black" panose="02040A04050005020304" pitchFamily="18" charset="0"/>
              </a:rPr>
              <a:t>L’état d’esprit: impact négatif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EDDC522-6415-289B-EDD6-F5278FB3AB88}"/>
              </a:ext>
            </a:extLst>
          </p:cNvPr>
          <p:cNvSpPr txBox="1"/>
          <p:nvPr/>
        </p:nvSpPr>
        <p:spPr>
          <a:xfrm>
            <a:off x="3976915" y="1178928"/>
            <a:ext cx="4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Cités « </a:t>
            </a:r>
            <a:r>
              <a:rPr lang="fr-FR" sz="1200" b="1" dirty="0"/>
              <a:t>négatifs</a:t>
            </a:r>
            <a:r>
              <a:rPr lang="fr-FR" sz="1200" dirty="0"/>
              <a:t> » par % des répondants</a:t>
            </a:r>
          </a:p>
          <a:p>
            <a:r>
              <a:rPr lang="fr-FR" sz="1200" dirty="0"/>
              <a:t>N 483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42109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D99D15B-EA15-D528-DD20-A685C82F6DD5}"/>
              </a:ext>
            </a:extLst>
          </p:cNvPr>
          <p:cNvSpPr txBox="1"/>
          <p:nvPr/>
        </p:nvSpPr>
        <p:spPr>
          <a:xfrm flipH="1">
            <a:off x="3371939" y="184749"/>
            <a:ext cx="6534061" cy="40011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BE" sz="2000" dirty="0">
                <a:solidFill>
                  <a:prstClr val="white"/>
                </a:solidFill>
                <a:latin typeface="Amasis MT Pro Black" panose="02040A04050005020304" pitchFamily="18" charset="0"/>
              </a:rPr>
              <a:t>L’état des relations avec le citoyen</a:t>
            </a:r>
          </a:p>
        </p:txBody>
      </p:sp>
      <p:sp>
        <p:nvSpPr>
          <p:cNvPr id="351" name="Google Shape;722;p49">
            <a:extLst>
              <a:ext uri="{FF2B5EF4-FFF2-40B4-BE49-F238E27FC236}">
                <a16:creationId xmlns:a16="http://schemas.microsoft.com/office/drawing/2014/main" id="{2B29C8DD-AD92-B7A7-602B-63366B877BD3}"/>
              </a:ext>
            </a:extLst>
          </p:cNvPr>
          <p:cNvSpPr/>
          <p:nvPr/>
        </p:nvSpPr>
        <p:spPr>
          <a:xfrm>
            <a:off x="1976957" y="963569"/>
            <a:ext cx="18255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dk2"/>
                </a:solidFill>
                <a:latin typeface="Amasis MT Pro Black" panose="02040A04050005020304" pitchFamily="18" charset="0"/>
                <a:ea typeface="Roboto"/>
                <a:cs typeface="Roboto"/>
                <a:sym typeface="Roboto"/>
              </a:rPr>
              <a:t>Politique en général</a:t>
            </a:r>
            <a:endParaRPr sz="1600" b="1" dirty="0">
              <a:solidFill>
                <a:schemeClr val="dk2"/>
              </a:solidFill>
              <a:latin typeface="Amasis MT Pro Black" panose="02040A04050005020304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723;p49">
            <a:extLst>
              <a:ext uri="{FF2B5EF4-FFF2-40B4-BE49-F238E27FC236}">
                <a16:creationId xmlns:a16="http://schemas.microsoft.com/office/drawing/2014/main" id="{55417C03-CD97-EEB3-8DAD-61077CAD98D1}"/>
              </a:ext>
            </a:extLst>
          </p:cNvPr>
          <p:cNvSpPr txBox="1"/>
          <p:nvPr/>
        </p:nvSpPr>
        <p:spPr>
          <a:xfrm flipH="1">
            <a:off x="1740771" y="1832883"/>
            <a:ext cx="2214097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 dirty="0">
                <a:solidFill>
                  <a:schemeClr val="dk1"/>
                </a:solidFill>
                <a:latin typeface="+mn-lt"/>
                <a:ea typeface="Nunito"/>
                <a:cs typeface="Nunito"/>
                <a:sym typeface="Nunito"/>
              </a:rPr>
              <a:t>s</a:t>
            </a:r>
            <a:r>
              <a:rPr lang="en" sz="1200" dirty="0">
                <a:solidFill>
                  <a:schemeClr val="dk1"/>
                </a:solidFill>
                <a:latin typeface="+mn-lt"/>
                <a:ea typeface="Nunito"/>
                <a:cs typeface="Nunito"/>
                <a:sym typeface="Nunito"/>
              </a:rPr>
              <a:t>euls </a:t>
            </a:r>
            <a:r>
              <a:rPr lang="en" sz="1600" b="1" dirty="0">
                <a:solidFill>
                  <a:schemeClr val="dk1"/>
                </a:solidFill>
                <a:latin typeface="+mn-lt"/>
                <a:ea typeface="Nunito"/>
                <a:cs typeface="Nunito"/>
                <a:sym typeface="Nunito"/>
              </a:rPr>
              <a:t>14 %</a:t>
            </a:r>
            <a:r>
              <a:rPr lang="en" dirty="0">
                <a:solidFill>
                  <a:schemeClr val="dk1"/>
                </a:solidFill>
                <a:latin typeface="+mn-lt"/>
                <a:ea typeface="Nunito"/>
                <a:cs typeface="Nunito"/>
                <a:sym typeface="Nunito"/>
              </a:rPr>
              <a:t> </a:t>
            </a:r>
            <a:r>
              <a:rPr lang="en" sz="1200" dirty="0">
                <a:solidFill>
                  <a:schemeClr val="dk1"/>
                </a:solidFill>
                <a:latin typeface="+mn-lt"/>
                <a:ea typeface="Nunito"/>
                <a:cs typeface="Nunito"/>
                <a:sym typeface="Nunito"/>
              </a:rPr>
              <a:t>des élu.es pensent que les citoyens ont confiance en la politique </a:t>
            </a:r>
            <a:endParaRPr dirty="0">
              <a:solidFill>
                <a:schemeClr val="dk1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cxnSp>
        <p:nvCxnSpPr>
          <p:cNvPr id="353" name="Google Shape;724;p49">
            <a:extLst>
              <a:ext uri="{FF2B5EF4-FFF2-40B4-BE49-F238E27FC236}">
                <a16:creationId xmlns:a16="http://schemas.microsoft.com/office/drawing/2014/main" id="{37ABC91D-6DDC-1280-3734-8D6956091E32}"/>
              </a:ext>
            </a:extLst>
          </p:cNvPr>
          <p:cNvCxnSpPr>
            <a:stCxn id="351" idx="2"/>
          </p:cNvCxnSpPr>
          <p:nvPr/>
        </p:nvCxnSpPr>
        <p:spPr>
          <a:xfrm>
            <a:off x="2889707" y="1536269"/>
            <a:ext cx="0" cy="40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4" name="Google Shape;726;p49">
            <a:extLst>
              <a:ext uri="{FF2B5EF4-FFF2-40B4-BE49-F238E27FC236}">
                <a16:creationId xmlns:a16="http://schemas.microsoft.com/office/drawing/2014/main" id="{8181E8B1-85FD-F744-55C9-3EACE7A97FB9}"/>
              </a:ext>
            </a:extLst>
          </p:cNvPr>
          <p:cNvSpPr/>
          <p:nvPr/>
        </p:nvSpPr>
        <p:spPr>
          <a:xfrm>
            <a:off x="4065905" y="963569"/>
            <a:ext cx="18255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1600" b="1" dirty="0">
                <a:solidFill>
                  <a:schemeClr val="dk2"/>
                </a:solidFill>
                <a:latin typeface="Amasis MT Pro Black" panose="02040A04050005020304" pitchFamily="18" charset="0"/>
                <a:ea typeface="Roboto"/>
                <a:cs typeface="Roboto"/>
                <a:sym typeface="Roboto"/>
              </a:rPr>
              <a:t>P</a:t>
            </a:r>
            <a:r>
              <a:rPr lang="en" sz="1600" b="1" dirty="0">
                <a:solidFill>
                  <a:schemeClr val="dk2"/>
                </a:solidFill>
                <a:latin typeface="Amasis MT Pro Black" panose="02040A04050005020304" pitchFamily="18" charset="0"/>
                <a:ea typeface="Roboto"/>
                <a:cs typeface="Roboto"/>
                <a:sym typeface="Roboto"/>
              </a:rPr>
              <a:t>olitique de proximité </a:t>
            </a:r>
            <a:endParaRPr sz="1600" b="1" dirty="0">
              <a:solidFill>
                <a:schemeClr val="dk2"/>
              </a:solidFill>
              <a:latin typeface="Amasis MT Pro Black" panose="02040A04050005020304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728;p49">
            <a:extLst>
              <a:ext uri="{FF2B5EF4-FFF2-40B4-BE49-F238E27FC236}">
                <a16:creationId xmlns:a16="http://schemas.microsoft.com/office/drawing/2014/main" id="{3D876D03-FE31-1602-C33B-BB3D39C7C440}"/>
              </a:ext>
            </a:extLst>
          </p:cNvPr>
          <p:cNvSpPr/>
          <p:nvPr/>
        </p:nvSpPr>
        <p:spPr>
          <a:xfrm>
            <a:off x="6239533" y="963569"/>
            <a:ext cx="18255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indent="0" algn="ctr">
              <a:buFont typeface="Arial"/>
              <a:buNone/>
            </a:pPr>
            <a:r>
              <a:rPr lang="en" sz="1600" b="1" dirty="0">
                <a:solidFill>
                  <a:schemeClr val="dk2"/>
                </a:solidFill>
                <a:latin typeface="Amasis MT Pro Black" panose="02040A04050005020304" pitchFamily="18" charset="0"/>
                <a:ea typeface="Roboto"/>
                <a:cs typeface="Roboto"/>
                <a:sym typeface="Roboto"/>
              </a:rPr>
              <a:t>Relation citoyen-élus</a:t>
            </a:r>
            <a:endParaRPr sz="1600" b="1" dirty="0">
              <a:solidFill>
                <a:schemeClr val="dk2"/>
              </a:solidFill>
              <a:latin typeface="Amasis MT Pro Black" panose="02040A04050005020304" pitchFamily="18" charset="0"/>
              <a:ea typeface="Roboto"/>
              <a:cs typeface="Roboto"/>
              <a:sym typeface="Roboto"/>
            </a:endParaRPr>
          </a:p>
        </p:txBody>
      </p:sp>
      <p:cxnSp>
        <p:nvCxnSpPr>
          <p:cNvPr id="360" name="Google Shape;732;p49">
            <a:extLst>
              <a:ext uri="{FF2B5EF4-FFF2-40B4-BE49-F238E27FC236}">
                <a16:creationId xmlns:a16="http://schemas.microsoft.com/office/drawing/2014/main" id="{F3AB1687-0A2F-C97F-8B2F-11F93768F28A}"/>
              </a:ext>
            </a:extLst>
          </p:cNvPr>
          <p:cNvCxnSpPr>
            <a:cxnSpLocks/>
            <a:stCxn id="354" idx="2"/>
          </p:cNvCxnSpPr>
          <p:nvPr/>
        </p:nvCxnSpPr>
        <p:spPr>
          <a:xfrm>
            <a:off x="4978655" y="1536269"/>
            <a:ext cx="0" cy="40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733;p49">
            <a:extLst>
              <a:ext uri="{FF2B5EF4-FFF2-40B4-BE49-F238E27FC236}">
                <a16:creationId xmlns:a16="http://schemas.microsoft.com/office/drawing/2014/main" id="{FE15A74B-6DDA-020F-8A40-098CE06D9833}"/>
              </a:ext>
            </a:extLst>
          </p:cNvPr>
          <p:cNvCxnSpPr>
            <a:cxnSpLocks/>
          </p:cNvCxnSpPr>
          <p:nvPr/>
        </p:nvCxnSpPr>
        <p:spPr>
          <a:xfrm>
            <a:off x="7159689" y="1536269"/>
            <a:ext cx="0" cy="418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723;p49">
            <a:extLst>
              <a:ext uri="{FF2B5EF4-FFF2-40B4-BE49-F238E27FC236}">
                <a16:creationId xmlns:a16="http://schemas.microsoft.com/office/drawing/2014/main" id="{DA42192E-5AE2-6FFA-BFDE-1506C861EA98}"/>
              </a:ext>
            </a:extLst>
          </p:cNvPr>
          <p:cNvSpPr txBox="1"/>
          <p:nvPr/>
        </p:nvSpPr>
        <p:spPr>
          <a:xfrm flipH="1">
            <a:off x="3853360" y="1832883"/>
            <a:ext cx="2369903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dk1"/>
                </a:solidFill>
                <a:latin typeface="+mn-lt"/>
                <a:ea typeface="Nunito"/>
                <a:cs typeface="Nunito"/>
                <a:sym typeface="Nunito"/>
              </a:rPr>
              <a:t>92 % </a:t>
            </a:r>
            <a:r>
              <a:rPr lang="fr-FR" sz="1200" dirty="0">
                <a:solidFill>
                  <a:schemeClr val="dk1"/>
                </a:solidFill>
                <a:latin typeface="+mn-lt"/>
                <a:ea typeface="Nunito"/>
                <a:cs typeface="Nunito"/>
                <a:sym typeface="Nunito"/>
              </a:rPr>
              <a:t>des élu.es semblent penser que les citoyens ont </a:t>
            </a:r>
            <a:r>
              <a:rPr lang="fr-FR" sz="1200" b="1" dirty="0">
                <a:solidFill>
                  <a:schemeClr val="dk1"/>
                </a:solidFill>
                <a:latin typeface="+mn-lt"/>
                <a:ea typeface="Nunito"/>
                <a:cs typeface="Nunito"/>
                <a:sym typeface="Nunito"/>
              </a:rPr>
              <a:t>davantage  confiance en la politique de proximité </a:t>
            </a:r>
            <a:endParaRPr b="1" dirty="0">
              <a:solidFill>
                <a:schemeClr val="dk1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sp>
        <p:nvSpPr>
          <p:cNvPr id="369" name="Google Shape;723;p49">
            <a:extLst>
              <a:ext uri="{FF2B5EF4-FFF2-40B4-BE49-F238E27FC236}">
                <a16:creationId xmlns:a16="http://schemas.microsoft.com/office/drawing/2014/main" id="{F52C328E-176C-94EF-20E3-6829F41B7DAB}"/>
              </a:ext>
            </a:extLst>
          </p:cNvPr>
          <p:cNvSpPr txBox="1"/>
          <p:nvPr/>
        </p:nvSpPr>
        <p:spPr>
          <a:xfrm flipH="1">
            <a:off x="6079866" y="1843083"/>
            <a:ext cx="2214097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dk1"/>
                </a:solidFill>
                <a:latin typeface="+mn-lt"/>
                <a:ea typeface="Nunito"/>
                <a:cs typeface="Nunito"/>
                <a:sym typeface="Nunito"/>
              </a:rPr>
              <a:t>87 % </a:t>
            </a:r>
            <a:r>
              <a:rPr lang="fr-FR" sz="1200" dirty="0">
                <a:solidFill>
                  <a:schemeClr val="dk1"/>
                </a:solidFill>
                <a:latin typeface="+mn-lt"/>
                <a:ea typeface="Nunito"/>
                <a:cs typeface="Nunito"/>
                <a:sym typeface="Nunito"/>
              </a:rPr>
              <a:t>des élu.es estiment que </a:t>
            </a:r>
            <a:r>
              <a:rPr lang="fr-FR" sz="1200" b="1" dirty="0">
                <a:solidFill>
                  <a:schemeClr val="dk1"/>
                </a:solidFill>
                <a:latin typeface="+mn-lt"/>
                <a:ea typeface="Nunito"/>
                <a:cs typeface="Nunito"/>
                <a:sym typeface="Nunito"/>
              </a:rPr>
              <a:t>leurs relations avec les citoyens de leur commune sont bonnes</a:t>
            </a:r>
            <a:endParaRPr b="1" dirty="0">
              <a:solidFill>
                <a:schemeClr val="dk1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cxnSp>
        <p:nvCxnSpPr>
          <p:cNvPr id="371" name="Connecteur droit 370">
            <a:extLst>
              <a:ext uri="{FF2B5EF4-FFF2-40B4-BE49-F238E27FC236}">
                <a16:creationId xmlns:a16="http://schemas.microsoft.com/office/drawing/2014/main" id="{6607D364-AB2B-2AA5-12E0-B15EE568AC32}"/>
              </a:ext>
            </a:extLst>
          </p:cNvPr>
          <p:cNvCxnSpPr>
            <a:cxnSpLocks/>
          </p:cNvCxnSpPr>
          <p:nvPr/>
        </p:nvCxnSpPr>
        <p:spPr>
          <a:xfrm>
            <a:off x="7159689" y="2593576"/>
            <a:ext cx="0" cy="29816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9" name="Parenthèses 378">
            <a:extLst>
              <a:ext uri="{FF2B5EF4-FFF2-40B4-BE49-F238E27FC236}">
                <a16:creationId xmlns:a16="http://schemas.microsoft.com/office/drawing/2014/main" id="{A5209A46-A5B8-AA57-4DF6-5CE1BC4A166C}"/>
              </a:ext>
            </a:extLst>
          </p:cNvPr>
          <p:cNvSpPr/>
          <p:nvPr/>
        </p:nvSpPr>
        <p:spPr>
          <a:xfrm>
            <a:off x="409718" y="3749754"/>
            <a:ext cx="5816400" cy="246808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0" name="ZoneTexte 379">
            <a:extLst>
              <a:ext uri="{FF2B5EF4-FFF2-40B4-BE49-F238E27FC236}">
                <a16:creationId xmlns:a16="http://schemas.microsoft.com/office/drawing/2014/main" id="{8D298528-8150-6D2B-AD88-B2F55F673264}"/>
              </a:ext>
            </a:extLst>
          </p:cNvPr>
          <p:cNvSpPr txBox="1"/>
          <p:nvPr/>
        </p:nvSpPr>
        <p:spPr>
          <a:xfrm>
            <a:off x="1072793" y="3143282"/>
            <a:ext cx="449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masis MT Pro Black" panose="02040A04050005020304" pitchFamily="18" charset="0"/>
              </a:rPr>
              <a:t>Comment expliquer cette dégradation ? </a:t>
            </a:r>
            <a:endParaRPr lang="fr-BE" sz="1600" dirty="0">
              <a:latin typeface="Amasis MT Pro Black" panose="02040A04050005020304" pitchFamily="18" charset="0"/>
            </a:endParaRPr>
          </a:p>
        </p:txBody>
      </p:sp>
      <p:sp>
        <p:nvSpPr>
          <p:cNvPr id="382" name="ZoneTexte 381">
            <a:extLst>
              <a:ext uri="{FF2B5EF4-FFF2-40B4-BE49-F238E27FC236}">
                <a16:creationId xmlns:a16="http://schemas.microsoft.com/office/drawing/2014/main" id="{0B7A4C88-D42E-63D1-BF7D-6AEA92147C91}"/>
              </a:ext>
            </a:extLst>
          </p:cNvPr>
          <p:cNvSpPr txBox="1"/>
          <p:nvPr/>
        </p:nvSpPr>
        <p:spPr>
          <a:xfrm>
            <a:off x="409718" y="3714719"/>
            <a:ext cx="56044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none" strike="noStrike" dirty="0">
                <a:solidFill>
                  <a:schemeClr val="tx1"/>
                </a:solidFill>
                <a:effectLst/>
              </a:rPr>
              <a:t>La pression des </a:t>
            </a:r>
            <a:r>
              <a:rPr lang="fr-FR" sz="1300" b="1" u="none" strike="noStrike" dirty="0">
                <a:solidFill>
                  <a:schemeClr val="tx1"/>
                </a:solidFill>
                <a:effectLst/>
              </a:rPr>
              <a:t>réseaux sociaux  						(92%)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1" i="0" dirty="0"/>
              <a:t>L’intérêt personnel prédominant </a:t>
            </a:r>
            <a:r>
              <a:rPr lang="fr-FR" sz="1300" i="0" dirty="0"/>
              <a:t>du citoyen (NIMBY)                               </a:t>
            </a:r>
            <a:r>
              <a:rPr lang="fr-FR" sz="1300" b="1" i="0" dirty="0"/>
              <a:t>(79%)</a:t>
            </a:r>
            <a:endParaRPr lang="fr-FR" sz="1300" b="1" i="0" u="none" strike="noStrike" dirty="0"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none" strike="noStrike" dirty="0">
                <a:solidFill>
                  <a:schemeClr val="tx1"/>
                </a:solidFill>
                <a:effectLst/>
              </a:rPr>
              <a:t>Le </a:t>
            </a:r>
            <a:r>
              <a:rPr lang="fr-FR" sz="1300" b="1" u="none" strike="noStrike" dirty="0">
                <a:solidFill>
                  <a:schemeClr val="tx1"/>
                </a:solidFill>
                <a:effectLst/>
              </a:rPr>
              <a:t>niveau d’exigence croissant des citoyen</a:t>
            </a:r>
            <a:r>
              <a:rPr lang="fr-FR" sz="1300" b="1" dirty="0"/>
              <a:t>s </a:t>
            </a:r>
            <a:r>
              <a:rPr lang="fr-FR" sz="1300" u="none" strike="noStrike" dirty="0">
                <a:solidFill>
                  <a:schemeClr val="tx1"/>
                </a:solidFill>
                <a:effectLst/>
              </a:rPr>
              <a:t>à l’égard </a:t>
            </a:r>
            <a:br>
              <a:rPr lang="fr-FR" sz="1300" u="none" strike="noStrike" dirty="0">
                <a:solidFill>
                  <a:schemeClr val="tx1"/>
                </a:solidFill>
                <a:effectLst/>
              </a:rPr>
            </a:br>
            <a:r>
              <a:rPr lang="fr-FR" sz="1300" u="none" strike="noStrike" dirty="0">
                <a:solidFill>
                  <a:schemeClr val="tx1"/>
                </a:solidFill>
                <a:effectLst/>
              </a:rPr>
              <a:t>de l’action des politiques locales 						</a:t>
            </a:r>
            <a:r>
              <a:rPr lang="fr-FR" sz="1300" b="1" u="none" strike="noStrike" dirty="0">
                <a:solidFill>
                  <a:schemeClr val="tx1"/>
                </a:solidFill>
                <a:effectLst/>
              </a:rPr>
              <a:t>(75%)</a:t>
            </a:r>
            <a:endParaRPr lang="fr-FR" sz="1300" b="1" i="0" u="none" strike="noStrike" dirty="0"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none" strike="noStrike" dirty="0">
                <a:solidFill>
                  <a:schemeClr val="tx1"/>
                </a:solidFill>
                <a:effectLst/>
              </a:rPr>
              <a:t>Le </a:t>
            </a:r>
            <a:r>
              <a:rPr lang="fr-FR" sz="1300" b="1" u="none" strike="noStrike" dirty="0">
                <a:solidFill>
                  <a:schemeClr val="tx1"/>
                </a:solidFill>
                <a:effectLst/>
              </a:rPr>
              <a:t>délai de réponse des pouvoirs locaux</a:t>
            </a:r>
            <a:r>
              <a:rPr lang="fr-FR" sz="1300" u="none" strike="noStrike" dirty="0">
                <a:solidFill>
                  <a:schemeClr val="tx1"/>
                </a:solidFill>
                <a:effectLst/>
              </a:rPr>
              <a:t>, les citoyens veulent une réponse immédiate 								            </a:t>
            </a:r>
            <a:r>
              <a:rPr lang="fr-FR" sz="1300" b="1" u="none" strike="noStrike" dirty="0">
                <a:solidFill>
                  <a:schemeClr val="tx1"/>
                </a:solidFill>
                <a:effectLst/>
              </a:rPr>
              <a:t>(71%)</a:t>
            </a:r>
            <a:endParaRPr lang="fr-FR" sz="1300" b="1" i="0" u="none" strike="noStrike" dirty="0"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1" u="none" strike="noStrike" dirty="0">
                <a:solidFill>
                  <a:schemeClr val="tx1"/>
                </a:solidFill>
                <a:effectLst/>
              </a:rPr>
              <a:t>L’évolution croissante du niveau d’attente </a:t>
            </a:r>
            <a:r>
              <a:rPr lang="fr-FR" sz="1300" u="none" strike="noStrike" dirty="0">
                <a:solidFill>
                  <a:schemeClr val="tx1"/>
                </a:solidFill>
                <a:effectLst/>
              </a:rPr>
              <a:t>général à l’égard des pouvoirs locaux 										</a:t>
            </a:r>
            <a:r>
              <a:rPr lang="fr-FR" sz="1300" b="1" u="none" strike="noStrike" dirty="0">
                <a:solidFill>
                  <a:schemeClr val="tx1"/>
                </a:solidFill>
                <a:effectLst/>
              </a:rPr>
              <a:t>(68%)</a:t>
            </a:r>
            <a:endParaRPr lang="fr-FR" sz="1300" b="1" i="0" u="none" strike="noStrike" dirty="0"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none" strike="noStrike" dirty="0">
                <a:solidFill>
                  <a:schemeClr val="tx1"/>
                </a:solidFill>
                <a:effectLst/>
              </a:rPr>
              <a:t>Les </a:t>
            </a:r>
            <a:r>
              <a:rPr lang="fr-FR" sz="1300" b="1" u="none" strike="noStrike" dirty="0">
                <a:solidFill>
                  <a:schemeClr val="tx1"/>
                </a:solidFill>
                <a:effectLst/>
              </a:rPr>
              <a:t>réponses apportées</a:t>
            </a:r>
            <a:r>
              <a:rPr lang="fr-FR" sz="1300" u="none" strike="noStrike" dirty="0">
                <a:solidFill>
                  <a:schemeClr val="tx1"/>
                </a:solidFill>
                <a:effectLst/>
              </a:rPr>
              <a:t> par les pouvoirs locaux </a:t>
            </a:r>
            <a:r>
              <a:rPr lang="fr-FR" sz="1300" b="1" u="none" strike="noStrike" dirty="0">
                <a:solidFill>
                  <a:schemeClr val="tx1"/>
                </a:solidFill>
                <a:effectLst/>
              </a:rPr>
              <a:t>ne suffisent pas/plus </a:t>
            </a:r>
            <a:r>
              <a:rPr lang="fr-FR" sz="130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fr-FR" sz="1300" b="1" u="none" strike="noStrike" dirty="0">
                <a:solidFill>
                  <a:schemeClr val="tx1"/>
                </a:solidFill>
                <a:effectLst/>
              </a:rPr>
              <a:t>(61%)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1" i="0" dirty="0"/>
              <a:t>La crise du pouvoir d’achat</a:t>
            </a:r>
            <a:r>
              <a:rPr lang="fr-FR" sz="1300" b="1" dirty="0"/>
              <a:t> </a:t>
            </a:r>
            <a:r>
              <a:rPr lang="fr-FR" sz="1300" b="1" i="0" dirty="0"/>
              <a:t> 							(49%)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1" u="none" strike="noStrike" dirty="0">
                <a:solidFill>
                  <a:schemeClr val="tx1"/>
                </a:solidFill>
                <a:effectLst/>
              </a:rPr>
              <a:t>La perte de confiance </a:t>
            </a:r>
            <a:r>
              <a:rPr lang="fr-FR" sz="1300" u="none" strike="noStrike" dirty="0">
                <a:solidFill>
                  <a:schemeClr val="tx1"/>
                </a:solidFill>
                <a:effectLst/>
              </a:rPr>
              <a:t>envers les représentants locaux                             </a:t>
            </a:r>
            <a:r>
              <a:rPr lang="fr-FR" sz="1300" b="1" u="none" strike="noStrike" dirty="0">
                <a:solidFill>
                  <a:schemeClr val="tx1"/>
                </a:solidFill>
                <a:effectLst/>
              </a:rPr>
              <a:t>(32%)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1" i="0" dirty="0"/>
              <a:t>L’éloignement </a:t>
            </a:r>
            <a:r>
              <a:rPr lang="fr-FR" sz="1300" i="0" dirty="0"/>
              <a:t>perçu entre les pouvoirs locaux et le citoyen                    </a:t>
            </a:r>
            <a:r>
              <a:rPr lang="fr-FR" sz="1300" b="1" i="0" dirty="0"/>
              <a:t>(21%)</a:t>
            </a:r>
            <a:endParaRPr lang="fr-FR" sz="1300" b="1" i="0" u="none" strike="noStrike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384" name="Connecteur : en arc 383">
            <a:extLst>
              <a:ext uri="{FF2B5EF4-FFF2-40B4-BE49-F238E27FC236}">
                <a16:creationId xmlns:a16="http://schemas.microsoft.com/office/drawing/2014/main" id="{8E23FAB3-83AB-6D3D-AC13-E772FC85D81D}"/>
              </a:ext>
            </a:extLst>
          </p:cNvPr>
          <p:cNvCxnSpPr>
            <a:cxnSpLocks/>
            <a:endCxn id="380" idx="0"/>
          </p:cNvCxnSpPr>
          <p:nvPr/>
        </p:nvCxnSpPr>
        <p:spPr>
          <a:xfrm rot="10800000" flipV="1">
            <a:off x="3317919" y="2707570"/>
            <a:ext cx="2680702" cy="435711"/>
          </a:xfrm>
          <a:prstGeom prst="curvedConnector2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0" name="ZoneTexte 399">
            <a:extLst>
              <a:ext uri="{FF2B5EF4-FFF2-40B4-BE49-F238E27FC236}">
                <a16:creationId xmlns:a16="http://schemas.microsoft.com/office/drawing/2014/main" id="{F64049D6-25DD-6929-3D7E-163588E4CA30}"/>
              </a:ext>
            </a:extLst>
          </p:cNvPr>
          <p:cNvSpPr txBox="1"/>
          <p:nvPr/>
        </p:nvSpPr>
        <p:spPr>
          <a:xfrm>
            <a:off x="8948240" y="515237"/>
            <a:ext cx="1663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N= 483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852E262-76F2-D1DA-6C16-24292A2A8BA3}"/>
              </a:ext>
            </a:extLst>
          </p:cNvPr>
          <p:cNvSpPr txBox="1"/>
          <p:nvPr/>
        </p:nvSpPr>
        <p:spPr>
          <a:xfrm>
            <a:off x="1096352" y="3413980"/>
            <a:ext cx="4334494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BE" sz="1200" dirty="0"/>
              <a:t>(N= 238)</a:t>
            </a:r>
            <a:r>
              <a:rPr lang="fr-BE" sz="1200" dirty="0">
                <a:sym typeface="Wingdings" panose="05000000000000000000" pitchFamily="2" charset="2"/>
              </a:rPr>
              <a:t> </a:t>
            </a:r>
            <a:endParaRPr lang="fr-BE" sz="1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10E1FE-F9DD-2565-CBA9-5B463C2D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101" y="2743317"/>
            <a:ext cx="2658086" cy="15734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96791D0-3A55-D5B8-3E33-5073BEE27BA3}"/>
              </a:ext>
            </a:extLst>
          </p:cNvPr>
          <p:cNvSpPr txBox="1"/>
          <p:nvPr/>
        </p:nvSpPr>
        <p:spPr>
          <a:xfrm>
            <a:off x="6320744" y="2742660"/>
            <a:ext cx="21919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5 élu.es sur 10 </a:t>
            </a:r>
            <a:r>
              <a:rPr lang="fr-FR" sz="1600" dirty="0">
                <a:solidFill>
                  <a:schemeClr val="bg1"/>
                </a:solidFill>
                <a:latin typeface="+mn-lt"/>
                <a:sym typeface="Nunito"/>
              </a:rPr>
              <a:t>affirment que </a:t>
            </a:r>
            <a:r>
              <a:rPr lang="fr-FR" sz="1600" b="1" dirty="0">
                <a:solidFill>
                  <a:schemeClr val="bg1"/>
                </a:solidFill>
                <a:latin typeface="+mn-lt"/>
                <a:sym typeface="Nunito"/>
              </a:rPr>
              <a:t>les relations se sont dégradées</a:t>
            </a:r>
            <a:r>
              <a:rPr lang="fr-FR" sz="1600" dirty="0">
                <a:solidFill>
                  <a:schemeClr val="bg1"/>
                </a:solidFill>
                <a:latin typeface="+mn-lt"/>
                <a:sym typeface="Nunito"/>
              </a:rPr>
              <a:t> depuis les 4 dernières années </a:t>
            </a:r>
            <a:endParaRPr lang="fr-BE" sz="1600" dirty="0">
              <a:solidFill>
                <a:schemeClr val="bg1"/>
              </a:solidFill>
            </a:endParaRPr>
          </a:p>
        </p:txBody>
      </p:sp>
      <p:pic>
        <p:nvPicPr>
          <p:cNvPr id="7" name="Picture 6" descr="Attention Danger Signe Attention Alerte Icône Logo. Exclamation D'alerte De  Vecteur D'attention. | Vecteur Premium">
            <a:extLst>
              <a:ext uri="{FF2B5EF4-FFF2-40B4-BE49-F238E27FC236}">
                <a16:creationId xmlns:a16="http://schemas.microsoft.com/office/drawing/2014/main" id="{93BFA275-69F2-4E7B-77D8-F919122FE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58" y="2317260"/>
            <a:ext cx="931115" cy="931115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148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4FEDF672-878D-4563-B60F-0BDB627550D3}" vid="{52FEE1B8-2308-4096-92C1-1684F8B5179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1bb4c4-1df9-4e7b-9fa2-8bce2184bcab" xsi:nil="true"/>
    <lcf76f155ced4ddcb4097134ff3c332f xmlns="6951bcf8-75cb-4a5b-b6ca-3a21f5962ed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C96F472592D4B90A8F9FF81ABE528" ma:contentTypeVersion="16" ma:contentTypeDescription="Crée un document." ma:contentTypeScope="" ma:versionID="2e356e84b3d2ac3bd29a9ae5b720e515">
  <xsd:schema xmlns:xsd="http://www.w3.org/2001/XMLSchema" xmlns:xs="http://www.w3.org/2001/XMLSchema" xmlns:p="http://schemas.microsoft.com/office/2006/metadata/properties" xmlns:ns2="6951bcf8-75cb-4a5b-b6ca-3a21f5962ed9" xmlns:ns3="d81bb4c4-1df9-4e7b-9fa2-8bce2184bcab" targetNamespace="http://schemas.microsoft.com/office/2006/metadata/properties" ma:root="true" ma:fieldsID="ff67a78051eca9fbab8a1df494932d8f" ns2:_="" ns3:_="">
    <xsd:import namespace="6951bcf8-75cb-4a5b-b6ca-3a21f5962ed9"/>
    <xsd:import namespace="d81bb4c4-1df9-4e7b-9fa2-8bce2184b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1bcf8-75cb-4a5b-b6ca-3a21f5962e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186af2a3-f6e5-41c6-b29d-cadd7acea2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bb4c4-1df9-4e7b-9fa2-8bce2184bca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0dbbf51-57b7-4a83-8e91-dded3de8f1d6}" ma:internalName="TaxCatchAll" ma:showField="CatchAllData" ma:web="d81bb4c4-1df9-4e7b-9fa2-8bce2184b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A5A1EE-7BEB-4774-A2B0-439178759AC0}">
  <ds:schemaRefs>
    <ds:schemaRef ds:uri="http://schemas.openxmlformats.org/package/2006/metadata/core-properties"/>
    <ds:schemaRef ds:uri="http://schemas.microsoft.com/office/2006/documentManagement/types"/>
    <ds:schemaRef ds:uri="6951bcf8-75cb-4a5b-b6ca-3a21f5962ed9"/>
    <ds:schemaRef ds:uri="d81bb4c4-1df9-4e7b-9fa2-8bce2184bcab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F3233CF-2B4F-4ED0-9B34-3B23247044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561B67-E863-4507-93CF-EEDD387D1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1bcf8-75cb-4a5b-b6ca-3a21f5962ed9"/>
    <ds:schemaRef ds:uri="d81bb4c4-1df9-4e7b-9fa2-8bce2184b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3505</TotalTime>
  <Words>3300</Words>
  <Application>Microsoft Office PowerPoint</Application>
  <PresentationFormat>Format A4 (210 x 297 mm)</PresentationFormat>
  <Paragraphs>713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41" baseType="lpstr">
      <vt:lpstr>Amasis MT Pro Black</vt:lpstr>
      <vt:lpstr>Arial</vt:lpstr>
      <vt:lpstr>Calibri</vt:lpstr>
      <vt:lpstr>Calibri </vt:lpstr>
      <vt:lpstr>Calibri Light</vt:lpstr>
      <vt:lpstr>Corbel</vt:lpstr>
      <vt:lpstr>Fira Sans Extra Condensed Medium</vt:lpstr>
      <vt:lpstr>Fira Sans SemiBold</vt:lpstr>
      <vt:lpstr>Roboto</vt:lpstr>
      <vt:lpstr>Symbol</vt:lpstr>
      <vt:lpstr>Times New Roman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 Calster</dc:creator>
  <cp:lastModifiedBy>Michèle Boverie</cp:lastModifiedBy>
  <cp:revision>14</cp:revision>
  <cp:lastPrinted>2023-05-08T18:35:59Z</cp:lastPrinted>
  <dcterms:created xsi:type="dcterms:W3CDTF">2023-02-28T10:32:04Z</dcterms:created>
  <dcterms:modified xsi:type="dcterms:W3CDTF">2023-05-28T21:56:07Z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0x010100535988C9EE994E42A840D0399F7F30AA</vt:lpwstr>
  </property>
  <property fmtid="{D5CDD505-2E9C-101B-9397-08002B2CF9AE}" pid="3" name="MediaServiceImageTags">
    <vt:lpwstr/>
  </property>
</Properties>
</file>