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8" r:id="rId2"/>
    <p:sldId id="256" r:id="rId3"/>
    <p:sldId id="257" r:id="rId4"/>
    <p:sldId id="259" r:id="rId5"/>
    <p:sldId id="260" r:id="rId6"/>
    <p:sldId id="271" r:id="rId7"/>
    <p:sldId id="272" r:id="rId8"/>
    <p:sldId id="273" r:id="rId9"/>
    <p:sldId id="261" r:id="rId10"/>
    <p:sldId id="264" r:id="rId11"/>
    <p:sldId id="265" r:id="rId12"/>
    <p:sldId id="266" r:id="rId13"/>
    <p:sldId id="262" r:id="rId14"/>
    <p:sldId id="263" r:id="rId15"/>
    <p:sldId id="267" r:id="rId16"/>
    <p:sldId id="274" r:id="rId17"/>
    <p:sldId id="268" r:id="rId18"/>
    <p:sldId id="269" r:id="rId19"/>
    <p:sldId id="270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kus" initials="A" lastIdx="0" clrIdx="0">
    <p:extLst>
      <p:ext uri="{19B8F6BF-5375-455C-9EA6-DF929625EA0E}">
        <p15:presenceInfo xmlns:p15="http://schemas.microsoft.com/office/powerpoint/2012/main" userId="Abak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D66C-508F-4092-8FD4-B76FB295ECED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727C-9B64-4E5A-B5C6-23EA3EFE12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2972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616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886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584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10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935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789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470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618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23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424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053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EBFA-401C-41F6-9C36-249EFB9A8234}" type="datetimeFigureOut">
              <a:rPr lang="fr-BE" smtClean="0"/>
              <a:t>23-05-17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08CE-C0FE-412F-A3C5-D34A0835578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063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fr.wikipedia.org/wiki/Mandat_politique" TargetMode="External"/><Relationship Id="rId4" Type="http://schemas.openxmlformats.org/officeDocument/2006/relationships/hyperlink" Target="https://fr.wikipedia.org/wiki/Suffrage_universel_dire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60" y="2718345"/>
            <a:ext cx="3644900" cy="3568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79" y="2821571"/>
            <a:ext cx="3867897" cy="30363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06" y="4160554"/>
            <a:ext cx="2771425" cy="24682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51" y="2734791"/>
            <a:ext cx="488909" cy="3259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69604" y="70058"/>
            <a:ext cx="1067292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PCIC 2017-2021</a:t>
            </a:r>
          </a:p>
          <a:p>
            <a:pPr algn="ctr"/>
            <a:r>
              <a:rPr lang="fr-F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Programme de Coopération internationale communale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71866" y="1857090"/>
            <a:ext cx="3427926" cy="830997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COMMUNE DE BOHICON</a:t>
            </a:r>
          </a:p>
          <a:p>
            <a:pPr algn="ctr"/>
            <a:r>
              <a:rPr lang="fr-FR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BENIN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08154" y="1825625"/>
            <a:ext cx="3175686" cy="830997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COMMUNE DE NEUPRE</a:t>
            </a:r>
          </a:p>
          <a:p>
            <a:pPr algn="ctr"/>
            <a:r>
              <a:rPr lang="fr-FR" sz="2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BELGIQUE</a:t>
            </a:r>
            <a:endParaRPr lang="fr-FR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5" name="Étoile : 5 branches 24"/>
          <p:cNvSpPr/>
          <p:nvPr/>
        </p:nvSpPr>
        <p:spPr>
          <a:xfrm flipH="1">
            <a:off x="1404761" y="6093894"/>
            <a:ext cx="182218" cy="19315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Étoile : 5 branches 25"/>
          <p:cNvSpPr/>
          <p:nvPr/>
        </p:nvSpPr>
        <p:spPr>
          <a:xfrm flipV="1">
            <a:off x="11175354" y="5280921"/>
            <a:ext cx="192506" cy="22750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509">
            <a:off x="5025588" y="3474564"/>
            <a:ext cx="1163954" cy="183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8" y="4524260"/>
            <a:ext cx="1198879" cy="2216566"/>
          </a:xfrm>
          <a:prstGeom prst="rect">
            <a:avLst/>
          </a:prstGeom>
        </p:spPr>
      </p:pic>
      <p:sp>
        <p:nvSpPr>
          <p:cNvPr id="4" name="Flèche : gauche 3"/>
          <p:cNvSpPr/>
          <p:nvPr/>
        </p:nvSpPr>
        <p:spPr>
          <a:xfrm>
            <a:off x="1295434" y="6093894"/>
            <a:ext cx="750883" cy="1931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39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csdlp\Pictures\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1" y="2347279"/>
            <a:ext cx="4887589" cy="3250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560496" y="843407"/>
            <a:ext cx="533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solidFill>
                  <a:srgbClr val="C00000"/>
                </a:solidFill>
              </a:rPr>
              <a:t>MARCHE ET COMMERCES</a:t>
            </a:r>
          </a:p>
        </p:txBody>
      </p:sp>
      <p:pic>
        <p:nvPicPr>
          <p:cNvPr id="6" name="Image 5" descr="C:\Users\csdlp\Pictures\dimanche-bohicon-L-KmvFX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87" y="2347279"/>
            <a:ext cx="5205917" cy="3250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97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unhcr.fr/thumb1/4acda9df0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094" y="2573983"/>
            <a:ext cx="4047071" cy="27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lequotidien.sn/images/bergers-79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119" y="2662045"/>
            <a:ext cx="4134863" cy="270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706152" y="1157161"/>
            <a:ext cx="351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chemeClr val="accent6">
                    <a:lumMod val="75000"/>
                  </a:schemeClr>
                </a:solidFill>
              </a:rPr>
              <a:t>ELEVAGE</a:t>
            </a:r>
          </a:p>
        </p:txBody>
      </p:sp>
    </p:spTree>
    <p:extLst>
      <p:ext uri="{BB962C8B-B14F-4D97-AF65-F5344CB8AC3E}">
        <p14:creationId xmlns:p14="http://schemas.microsoft.com/office/powerpoint/2010/main" val="35923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:\PLANTS~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61" y="2531959"/>
            <a:ext cx="4805935" cy="23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597974" y="954946"/>
            <a:ext cx="449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 dirty="0">
                <a:solidFill>
                  <a:srgbClr val="C00000"/>
                </a:solidFill>
              </a:rPr>
              <a:t>AGRICULTURE</a:t>
            </a:r>
          </a:p>
        </p:txBody>
      </p:sp>
      <p:pic>
        <p:nvPicPr>
          <p:cNvPr id="6" name="Image 5" descr="F:\agribio_ws256805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734" y="2468072"/>
            <a:ext cx="4513080" cy="245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94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:\DCIM\139___10\IMG_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97" y="2273547"/>
            <a:ext cx="5948314" cy="36370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854129" y="1025269"/>
            <a:ext cx="403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>
                <a:solidFill>
                  <a:srgbClr val="C00000"/>
                </a:solidFill>
              </a:rPr>
              <a:t>GARE ROUTIERE</a:t>
            </a:r>
          </a:p>
        </p:txBody>
      </p:sp>
      <p:pic>
        <p:nvPicPr>
          <p:cNvPr id="4" name="Image 3" descr="I:\DCIM\139___10\IMG_00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9" y="2273547"/>
            <a:ext cx="5109305" cy="3637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72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csdlp\Pictures\SA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9" y="2215299"/>
            <a:ext cx="5107412" cy="34308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732099" y="556181"/>
            <a:ext cx="11077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chemeClr val="accent6">
                    <a:lumMod val="75000"/>
                  </a:schemeClr>
                </a:solidFill>
              </a:rPr>
              <a:t>TOURISME</a:t>
            </a:r>
          </a:p>
          <a:p>
            <a:pPr algn="ctr"/>
            <a:endParaRPr lang="fr-BE" dirty="0"/>
          </a:p>
          <a:p>
            <a:pPr algn="ctr"/>
            <a:r>
              <a:rPr lang="fr-FR" dirty="0"/>
              <a:t>Site archéologique d’</a:t>
            </a:r>
            <a:r>
              <a:rPr lang="fr-FR" dirty="0" err="1"/>
              <a:t>Agongointo</a:t>
            </a:r>
            <a:r>
              <a:rPr lang="fr-FR" dirty="0"/>
              <a:t> : village souterrain, de renommée internationale. </a:t>
            </a:r>
            <a:endParaRPr lang="fr-BE" dirty="0"/>
          </a:p>
          <a:p>
            <a:pPr algn="ctr"/>
            <a:endParaRPr lang="fr-BE" dirty="0"/>
          </a:p>
        </p:txBody>
      </p:sp>
      <p:pic>
        <p:nvPicPr>
          <p:cNvPr id="4" name="Image 3" descr="C:\Users\csdlp\Pictures\SA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9" y="2149311"/>
            <a:ext cx="4857996" cy="3496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77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IMG_0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944" y="1962550"/>
            <a:ext cx="7023384" cy="41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361607" y="865848"/>
            <a:ext cx="571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solidFill>
                  <a:schemeClr val="accent6">
                    <a:lumMod val="75000"/>
                  </a:schemeClr>
                </a:solidFill>
              </a:rPr>
              <a:t>MAIRIE DE BOHICON</a:t>
            </a:r>
          </a:p>
        </p:txBody>
      </p:sp>
    </p:spTree>
    <p:extLst>
      <p:ext uri="{BB962C8B-B14F-4D97-AF65-F5344CB8AC3E}">
        <p14:creationId xmlns:p14="http://schemas.microsoft.com/office/powerpoint/2010/main" val="352348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IMG_76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4" y="835032"/>
            <a:ext cx="9115124" cy="52962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627696" y="250257"/>
            <a:ext cx="695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solidFill>
                  <a:srgbClr val="C00000"/>
                </a:solidFill>
              </a:rPr>
              <a:t>CONSEIL COMMUNAL DE BOHICON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78467" y="6217920"/>
            <a:ext cx="513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C00000"/>
                </a:solidFill>
              </a:rPr>
              <a:t>25 conseillers communaux</a:t>
            </a:r>
          </a:p>
        </p:txBody>
      </p:sp>
    </p:spTree>
    <p:extLst>
      <p:ext uri="{BB962C8B-B14F-4D97-AF65-F5344CB8AC3E}">
        <p14:creationId xmlns:p14="http://schemas.microsoft.com/office/powerpoint/2010/main" val="1930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547" y="363285"/>
            <a:ext cx="10980893" cy="887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endParaRPr lang="fr-B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11" y="1568992"/>
            <a:ext cx="2377076" cy="29932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16" y="1472298"/>
            <a:ext cx="2558663" cy="294385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588169" y="4799114"/>
            <a:ext cx="3272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solidFill>
                  <a:srgbClr val="C00000"/>
                </a:solidFill>
              </a:rPr>
              <a:t>LUC ATROKPO</a:t>
            </a:r>
          </a:p>
          <a:p>
            <a:pPr algn="ctr"/>
            <a:r>
              <a:rPr lang="fr-BE" sz="3200" b="1" dirty="0">
                <a:solidFill>
                  <a:srgbClr val="C00000"/>
                </a:solidFill>
              </a:rPr>
              <a:t>Maire de Bohicon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77163" y="4983119"/>
            <a:ext cx="385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solidFill>
                  <a:srgbClr val="C00000"/>
                </a:solidFill>
              </a:rPr>
              <a:t>ARTHUR CORTIS</a:t>
            </a:r>
          </a:p>
          <a:p>
            <a:pPr algn="ctr"/>
            <a:r>
              <a:rPr lang="fr-BE" sz="3200" b="1" dirty="0">
                <a:solidFill>
                  <a:srgbClr val="C00000"/>
                </a:solidFill>
              </a:rPr>
              <a:t>Bourgmestre de </a:t>
            </a:r>
            <a:r>
              <a:rPr lang="fr-BE" sz="3200" b="1" dirty="0" err="1">
                <a:solidFill>
                  <a:srgbClr val="C00000"/>
                </a:solidFill>
              </a:rPr>
              <a:t>Neupré</a:t>
            </a:r>
            <a:endParaRPr lang="fr-BE" sz="32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976" y="670328"/>
            <a:ext cx="1210751" cy="17973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38" y="953566"/>
            <a:ext cx="1382358" cy="16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3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35" y="481263"/>
            <a:ext cx="7203456" cy="44549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53340" y="5265019"/>
            <a:ext cx="645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rgbClr val="C00000"/>
                </a:solidFill>
              </a:rPr>
              <a:t>HUGUES TCHAOU</a:t>
            </a:r>
          </a:p>
          <a:p>
            <a:r>
              <a:rPr lang="fr-BE" sz="3200" b="1" dirty="0">
                <a:solidFill>
                  <a:srgbClr val="C00000"/>
                </a:solidFill>
              </a:rPr>
              <a:t>Coordinateur du PCIC pour Bohicon</a:t>
            </a:r>
          </a:p>
        </p:txBody>
      </p:sp>
    </p:spTree>
    <p:extLst>
      <p:ext uri="{BB962C8B-B14F-4D97-AF65-F5344CB8AC3E}">
        <p14:creationId xmlns:p14="http://schemas.microsoft.com/office/powerpoint/2010/main" val="42814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5732" y="1505664"/>
            <a:ext cx="9249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>
                <a:solidFill>
                  <a:srgbClr val="C00000"/>
                </a:solidFill>
              </a:rPr>
              <a:t>EDABO ! </a:t>
            </a:r>
          </a:p>
          <a:p>
            <a:pPr algn="ctr"/>
            <a:endParaRPr lang="fr-BE" sz="4800" b="1" dirty="0">
              <a:solidFill>
                <a:srgbClr val="C00000"/>
              </a:solidFill>
            </a:endParaRPr>
          </a:p>
          <a:p>
            <a:pPr algn="ctr"/>
            <a:endParaRPr lang="fr-BE" sz="4800" b="1" dirty="0">
              <a:solidFill>
                <a:srgbClr val="C00000"/>
              </a:solidFill>
            </a:endParaRPr>
          </a:p>
          <a:p>
            <a:pPr algn="ctr"/>
            <a:endParaRPr lang="fr-BE" sz="4800" b="1" dirty="0">
              <a:solidFill>
                <a:srgbClr val="C00000"/>
              </a:solidFill>
            </a:endParaRPr>
          </a:p>
          <a:p>
            <a:pPr algn="ctr"/>
            <a:r>
              <a:rPr lang="fr-BE" sz="4800" b="1" dirty="0">
                <a:solidFill>
                  <a:srgbClr val="C00000"/>
                </a:solidFill>
              </a:rPr>
              <a:t>AU REVOIR!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9" y="1505664"/>
            <a:ext cx="2462774" cy="37317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80" y="1419035"/>
            <a:ext cx="2547721" cy="37317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3" y="2550695"/>
            <a:ext cx="1764097" cy="16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6378" y="1403701"/>
            <a:ext cx="4101787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BENIN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1738" y="-77459"/>
            <a:ext cx="464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PCIC 2017-2021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8063" y="1428943"/>
            <a:ext cx="3678628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BELGIQUE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29" y="3340499"/>
            <a:ext cx="2909587" cy="19397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79" y="3292940"/>
            <a:ext cx="2944197" cy="2065765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cxnSpLocks/>
          </p:cNvCxnSpPr>
          <p:nvPr/>
        </p:nvCxnSpPr>
        <p:spPr>
          <a:xfrm flipH="1">
            <a:off x="1309983" y="4310361"/>
            <a:ext cx="6457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cxnSpLocks/>
          </p:cNvCxnSpPr>
          <p:nvPr/>
        </p:nvCxnSpPr>
        <p:spPr>
          <a:xfrm>
            <a:off x="3931738" y="3822712"/>
            <a:ext cx="594559" cy="1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</p:cNvCxnSpPr>
          <p:nvPr/>
        </p:nvCxnSpPr>
        <p:spPr>
          <a:xfrm flipV="1">
            <a:off x="3828039" y="4831265"/>
            <a:ext cx="686012" cy="11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45669" y="4042804"/>
            <a:ext cx="113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ESPOIR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65312" y="4555808"/>
            <a:ext cx="145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COURAGE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00885" y="3579057"/>
            <a:ext cx="136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RICHESSE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7537358" y="4343318"/>
            <a:ext cx="575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564331" y="4074738"/>
            <a:ext cx="100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FORCE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0360908" y="4343318"/>
            <a:ext cx="493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0749476" y="4112485"/>
            <a:ext cx="148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COURAGE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9382043" y="5017473"/>
            <a:ext cx="0" cy="631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814062" y="5649069"/>
            <a:ext cx="139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SAGESSE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509">
            <a:off x="5612378" y="1110399"/>
            <a:ext cx="1251333" cy="19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49" y="416977"/>
            <a:ext cx="2049217" cy="1366145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3" y="416977"/>
            <a:ext cx="2174675" cy="15258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76693" y="2620652"/>
            <a:ext cx="4911365" cy="388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6294174" y="2149311"/>
            <a:ext cx="4911365" cy="388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763572" y="2102177"/>
            <a:ext cx="5024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Population</a:t>
            </a:r>
            <a:r>
              <a:rPr lang="fr-BE" dirty="0"/>
              <a:t> :</a:t>
            </a:r>
          </a:p>
          <a:p>
            <a:endParaRPr lang="fr-BE" dirty="0"/>
          </a:p>
          <a:p>
            <a:r>
              <a:rPr lang="fr-BE" u="sng" dirty="0"/>
              <a:t>Langue officielle </a:t>
            </a:r>
            <a:r>
              <a:rPr lang="fr-BE" dirty="0"/>
              <a:t>: </a:t>
            </a:r>
          </a:p>
          <a:p>
            <a:endParaRPr lang="fr-BE" u="sng" dirty="0"/>
          </a:p>
          <a:p>
            <a:r>
              <a:rPr lang="fr-BE" u="sng" dirty="0"/>
              <a:t>Capitale</a:t>
            </a:r>
            <a:r>
              <a:rPr lang="fr-BE" dirty="0"/>
              <a:t> : </a:t>
            </a:r>
          </a:p>
          <a:p>
            <a:endParaRPr lang="fr-BE" dirty="0"/>
          </a:p>
          <a:p>
            <a:r>
              <a:rPr lang="fr-BE" u="sng" dirty="0"/>
              <a:t>Monnaie</a:t>
            </a:r>
            <a:r>
              <a:rPr lang="fr-BE" dirty="0"/>
              <a:t> :  </a:t>
            </a:r>
          </a:p>
          <a:p>
            <a:endParaRPr lang="fr-BE" dirty="0"/>
          </a:p>
          <a:p>
            <a:r>
              <a:rPr lang="fr-BE" u="sng" dirty="0"/>
              <a:t>Religions </a:t>
            </a:r>
            <a:r>
              <a:rPr lang="fr-BE" dirty="0"/>
              <a:t>: </a:t>
            </a:r>
          </a:p>
          <a:p>
            <a:endParaRPr lang="fr-BE" u="sng" dirty="0"/>
          </a:p>
          <a:p>
            <a:r>
              <a:rPr lang="fr-BE" u="sng" dirty="0"/>
              <a:t>Devise</a:t>
            </a:r>
            <a:r>
              <a:rPr lang="fr-BE" dirty="0"/>
              <a:t> : </a:t>
            </a:r>
          </a:p>
          <a:p>
            <a:endParaRPr lang="fr-BE" dirty="0"/>
          </a:p>
          <a:p>
            <a:r>
              <a:rPr lang="fr-BE" u="sng" dirty="0"/>
              <a:t>Fête nationale</a:t>
            </a:r>
            <a:r>
              <a:rPr lang="fr-BE" dirty="0"/>
              <a:t>  : </a:t>
            </a:r>
          </a:p>
          <a:p>
            <a:endParaRPr lang="fr-BE" dirty="0"/>
          </a:p>
          <a:p>
            <a:r>
              <a:rPr lang="fr-BE" u="sng" dirty="0"/>
              <a:t>REPUBLIQUE</a:t>
            </a:r>
            <a:r>
              <a:rPr lang="fr-BE" dirty="0"/>
              <a:t> : Monsieur le Président Patrice TALON,</a:t>
            </a:r>
            <a:r>
              <a:rPr lang="fr-FR" dirty="0"/>
              <a:t> élu au </a:t>
            </a:r>
            <a:r>
              <a:rPr lang="fr-FR" dirty="0">
                <a:hlinkClick r:id="rId4" tooltip="Suffrage universel direct"/>
              </a:rPr>
              <a:t>suffrage universel direct</a:t>
            </a:r>
            <a:r>
              <a:rPr lang="fr-FR" dirty="0"/>
              <a:t> pour un </a:t>
            </a:r>
            <a:r>
              <a:rPr lang="fr-FR" dirty="0">
                <a:hlinkClick r:id="rId5" tooltip="Mandat politique"/>
              </a:rPr>
              <a:t>mandat</a:t>
            </a:r>
            <a:r>
              <a:rPr lang="fr-FR" dirty="0"/>
              <a:t> de cinq ans, renouvelable une seule fois.</a:t>
            </a:r>
            <a:r>
              <a:rPr lang="fr-BE" dirty="0"/>
              <a:t> </a:t>
            </a:r>
          </a:p>
          <a:p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6812258" y="2102177"/>
            <a:ext cx="5231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Population</a:t>
            </a:r>
            <a:r>
              <a:rPr lang="fr-BE" dirty="0"/>
              <a:t> : +/-  11.000.000 habitants</a:t>
            </a:r>
          </a:p>
          <a:p>
            <a:endParaRPr lang="fr-BE" u="sng" dirty="0"/>
          </a:p>
          <a:p>
            <a:r>
              <a:rPr lang="fr-BE" u="sng" dirty="0"/>
              <a:t>Langues officielles </a:t>
            </a:r>
            <a:r>
              <a:rPr lang="fr-BE" dirty="0"/>
              <a:t>:  français, néerlandais, allemand</a:t>
            </a:r>
          </a:p>
          <a:p>
            <a:endParaRPr lang="fr-BE" dirty="0"/>
          </a:p>
          <a:p>
            <a:r>
              <a:rPr lang="fr-BE" u="sng" dirty="0"/>
              <a:t>Capitale</a:t>
            </a:r>
            <a:r>
              <a:rPr lang="fr-BE" dirty="0"/>
              <a:t> : Bruxelles</a:t>
            </a:r>
          </a:p>
          <a:p>
            <a:endParaRPr lang="fr-BE" dirty="0"/>
          </a:p>
          <a:p>
            <a:r>
              <a:rPr lang="fr-BE" u="sng" dirty="0"/>
              <a:t>Monnaie</a:t>
            </a:r>
            <a:r>
              <a:rPr lang="fr-BE" dirty="0"/>
              <a:t> :  euro</a:t>
            </a:r>
          </a:p>
          <a:p>
            <a:endParaRPr lang="fr-BE" dirty="0"/>
          </a:p>
          <a:p>
            <a:r>
              <a:rPr lang="fr-BE" u="sng" dirty="0"/>
              <a:t>Religion</a:t>
            </a:r>
            <a:r>
              <a:rPr lang="fr-BE" dirty="0"/>
              <a:t> : catholique</a:t>
            </a:r>
          </a:p>
          <a:p>
            <a:endParaRPr lang="fr-BE" dirty="0"/>
          </a:p>
          <a:p>
            <a:r>
              <a:rPr lang="fr-BE" u="sng" dirty="0"/>
              <a:t>Devise</a:t>
            </a:r>
            <a:r>
              <a:rPr lang="fr-BE" dirty="0"/>
              <a:t> : l’union fait la force</a:t>
            </a:r>
          </a:p>
          <a:p>
            <a:endParaRPr lang="fr-BE" dirty="0"/>
          </a:p>
          <a:p>
            <a:r>
              <a:rPr lang="fr-BE" u="sng" dirty="0"/>
              <a:t>Fête nationale </a:t>
            </a:r>
            <a:r>
              <a:rPr lang="fr-BE" dirty="0"/>
              <a:t>: 21 juillet</a:t>
            </a:r>
          </a:p>
          <a:p>
            <a:endParaRPr lang="fr-BE" dirty="0"/>
          </a:p>
          <a:p>
            <a:r>
              <a:rPr lang="fr-BE" u="sng" dirty="0"/>
              <a:t>ROYAUME</a:t>
            </a:r>
            <a:r>
              <a:rPr lang="fr-BE" dirty="0"/>
              <a:t> : Roi Philippe 1er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509">
            <a:off x="5012055" y="3072440"/>
            <a:ext cx="1407392" cy="22213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017190" y="2129323"/>
            <a:ext cx="279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+/-  6.000.000 habitants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58202" y="2684501"/>
            <a:ext cx="236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français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08663" y="3188222"/>
            <a:ext cx="21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Porto Novo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08514" y="3752630"/>
            <a:ext cx="1992430" cy="37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Franc CFA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2298" y="4312323"/>
            <a:ext cx="2667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catholique et musulmane</a:t>
            </a:r>
          </a:p>
          <a:p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5236143" y="904775"/>
            <a:ext cx="188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5236143" y="750771"/>
            <a:ext cx="238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1700397" y="4880015"/>
            <a:ext cx="287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fraternité, justice, travail</a:t>
            </a:r>
          </a:p>
          <a:p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2431714" y="5398490"/>
            <a:ext cx="187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</a:t>
            </a:r>
            <a:r>
              <a:rPr lang="fr-BE" baseline="30000" dirty="0"/>
              <a:t>er</a:t>
            </a:r>
            <a:r>
              <a:rPr lang="fr-BE" dirty="0"/>
              <a:t> août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6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4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54704" y="518474"/>
            <a:ext cx="79816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pPr algn="ctr"/>
            <a:r>
              <a:rPr lang="fr-BE" sz="4800" dirty="0">
                <a:solidFill>
                  <a:srgbClr val="C00000"/>
                </a:solidFill>
              </a:rPr>
              <a:t>B0HICON</a:t>
            </a:r>
          </a:p>
          <a:p>
            <a:endParaRPr lang="fr-BE" dirty="0"/>
          </a:p>
          <a:p>
            <a:pPr algn="ctr"/>
            <a:r>
              <a:rPr lang="fr-BE" sz="2000" dirty="0"/>
              <a:t>Ville carrefour du Département du ZOU : passage obligé pour aller du Nord au Sud et de l’Est vers l’OUEST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45" y="2519022"/>
            <a:ext cx="7248705" cy="41838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0" y="812969"/>
            <a:ext cx="2946400" cy="45847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7536581" y="5669279"/>
            <a:ext cx="288757" cy="2695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34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93888" y="1159497"/>
            <a:ext cx="112084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sz="1400" dirty="0"/>
          </a:p>
          <a:p>
            <a:pPr algn="ctr"/>
            <a:r>
              <a:rPr lang="fr-BE" sz="4000" dirty="0">
                <a:solidFill>
                  <a:srgbClr val="C00000"/>
                </a:solidFill>
              </a:rPr>
              <a:t>B0HICON</a:t>
            </a:r>
          </a:p>
          <a:p>
            <a:pPr algn="ctr"/>
            <a:endParaRPr lang="fr-BE" sz="2000" dirty="0">
              <a:solidFill>
                <a:srgbClr val="C00000"/>
              </a:solidFill>
            </a:endParaRPr>
          </a:p>
          <a:p>
            <a:r>
              <a:rPr lang="fr-BE" sz="2400" dirty="0"/>
              <a:t>-&gt; 50 villages répartis dans 10 arrondissements (2 sont urbains :  Bohicon 1 et </a:t>
            </a:r>
            <a:r>
              <a:rPr lang="fr-BE" sz="2400"/>
              <a:t>Bohicon 2)</a:t>
            </a:r>
            <a:endParaRPr lang="fr-BE" sz="2400" dirty="0">
              <a:solidFill>
                <a:srgbClr val="C00000"/>
              </a:solidFill>
            </a:endParaRPr>
          </a:p>
          <a:p>
            <a:pPr algn="ctr"/>
            <a:endParaRPr lang="fr-BE" sz="1200" dirty="0"/>
          </a:p>
          <a:p>
            <a:r>
              <a:rPr lang="fr-BE" sz="2400" dirty="0"/>
              <a:t>-&gt; Ville très importante du département du ZOU</a:t>
            </a:r>
          </a:p>
          <a:p>
            <a:r>
              <a:rPr lang="fr-BE" sz="2400" dirty="0"/>
              <a:t>		beaucoup industries et des institutions financières (banques,…)</a:t>
            </a:r>
          </a:p>
          <a:p>
            <a:r>
              <a:rPr lang="fr-BE" sz="2400" dirty="0"/>
              <a:t>		connue pour son marché : le plus grand du centre du Bénin</a:t>
            </a:r>
          </a:p>
          <a:p>
            <a:r>
              <a:rPr lang="fr-BE" sz="2400" dirty="0"/>
              <a:t>		développement urbain important</a:t>
            </a:r>
          </a:p>
          <a:p>
            <a:r>
              <a:rPr lang="fr-BE" sz="2400" dirty="0"/>
              <a:t>		vie économique très importante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8" name="Image 7" descr="C:\Users\csdlp\Pictures\bohicon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23" y="334602"/>
            <a:ext cx="6197600" cy="183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28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648" y="365418"/>
            <a:ext cx="56787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BE" sz="4800" dirty="0">
              <a:solidFill>
                <a:srgbClr val="C00000"/>
              </a:solidFill>
            </a:endParaRPr>
          </a:p>
          <a:p>
            <a:r>
              <a:rPr lang="fr-BE" sz="4000" dirty="0"/>
              <a:t>		</a:t>
            </a:r>
          </a:p>
          <a:p>
            <a:endParaRPr lang="fr-BE" sz="4000" dirty="0"/>
          </a:p>
          <a:p>
            <a:r>
              <a:rPr lang="fr-BE" sz="4000" dirty="0"/>
              <a:t>-&gt;    </a:t>
            </a:r>
          </a:p>
          <a:p>
            <a:r>
              <a:rPr lang="fr-BE" sz="4000" dirty="0"/>
              <a:t>-&gt; </a:t>
            </a:r>
          </a:p>
          <a:p>
            <a:r>
              <a:rPr lang="fr-BE" sz="4000" dirty="0"/>
              <a:t>-&gt; </a:t>
            </a:r>
          </a:p>
          <a:p>
            <a:r>
              <a:rPr lang="fr-BE" sz="4000" dirty="0"/>
              <a:t>-&gt; </a:t>
            </a:r>
          </a:p>
          <a:p>
            <a:r>
              <a:rPr lang="fr-BE" sz="4000" dirty="0"/>
              <a:t>-&gt;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25" y="365418"/>
            <a:ext cx="1210751" cy="17973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87" y="575434"/>
            <a:ext cx="1382358" cy="16069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21893" y="180752"/>
            <a:ext cx="5242664" cy="1064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sz="4000" dirty="0"/>
              <a:t>-&gt; 4 écoles primaires</a:t>
            </a:r>
          </a:p>
          <a:p>
            <a:r>
              <a:rPr lang="fr-BE" sz="4000" dirty="0"/>
              <a:t>-&gt; 5 écoles maternelles</a:t>
            </a:r>
          </a:p>
          <a:p>
            <a:r>
              <a:rPr lang="fr-BE" sz="4000" dirty="0"/>
              <a:t>-&gt; +/-1160 élèves </a:t>
            </a:r>
          </a:p>
          <a:p>
            <a:r>
              <a:rPr lang="fr-BE" sz="4000" dirty="0"/>
              <a:t>-&gt;+/- 20 élèves/1 maître</a:t>
            </a:r>
            <a:br>
              <a:rPr lang="fr-BE" sz="4000" dirty="0"/>
            </a:br>
            <a:r>
              <a:rPr lang="fr-BE" sz="4000" dirty="0"/>
              <a:t>-&gt; 1 livre / enfant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3948913" y="664630"/>
            <a:ext cx="380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solidFill>
                  <a:srgbClr val="FF0000"/>
                </a:solidFill>
              </a:rPr>
              <a:t>ENSEIGNEMENT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5248" y="3521244"/>
            <a:ext cx="459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/>
              <a:t>+/- 32.000 élèves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22520" y="4189676"/>
            <a:ext cx="49898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/>
              <a:t>50 élèves / 1 maître</a:t>
            </a:r>
          </a:p>
          <a:p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032031" y="4746896"/>
            <a:ext cx="4023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/>
              <a:t>1 livre / enfant</a:t>
            </a:r>
          </a:p>
          <a:p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1022520" y="2360369"/>
            <a:ext cx="463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/>
              <a:t>103 écoles primaires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32031" y="2961054"/>
            <a:ext cx="49803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/>
              <a:t>27 écoles maternelles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16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59" y="1319753"/>
            <a:ext cx="7996799" cy="4423761"/>
          </a:xfrm>
        </p:spPr>
      </p:pic>
    </p:spTree>
    <p:extLst>
      <p:ext uri="{BB962C8B-B14F-4D97-AF65-F5344CB8AC3E}">
        <p14:creationId xmlns:p14="http://schemas.microsoft.com/office/powerpoint/2010/main" val="6209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56" y="1772240"/>
            <a:ext cx="7065551" cy="3940403"/>
          </a:xfrm>
        </p:spPr>
      </p:pic>
    </p:spTree>
    <p:extLst>
      <p:ext uri="{BB962C8B-B14F-4D97-AF65-F5344CB8AC3E}">
        <p14:creationId xmlns:p14="http://schemas.microsoft.com/office/powerpoint/2010/main" val="105624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csdlp\Pictures\A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12" y="1165982"/>
            <a:ext cx="3449877" cy="2699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4229549" y="421537"/>
            <a:ext cx="301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C00000"/>
                </a:solidFill>
              </a:rPr>
              <a:t>ARTISANAT</a:t>
            </a:r>
          </a:p>
        </p:txBody>
      </p:sp>
      <p:pic>
        <p:nvPicPr>
          <p:cNvPr id="12" name="Image 11" descr="C:\Users\csdlp\Pictures\ART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65" y="1209369"/>
            <a:ext cx="3633389" cy="262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csdlp\Pictures\ART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11" y="4061929"/>
            <a:ext cx="3449878" cy="272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csdlp\Pictures\ART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65" y="4038600"/>
            <a:ext cx="3701698" cy="2650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602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8160</TotalTime>
  <Words>257</Words>
  <Application>Microsoft Office PowerPoint</Application>
  <PresentationFormat>Grand écran</PresentationFormat>
  <Paragraphs>155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Abakus</dc:creator>
  <cp:lastModifiedBy>Elisabeth Manteau</cp:lastModifiedBy>
  <cp:revision>59</cp:revision>
  <cp:lastPrinted>2017-05-16T08:37:30Z</cp:lastPrinted>
  <dcterms:created xsi:type="dcterms:W3CDTF">2017-05-02T07:35:34Z</dcterms:created>
  <dcterms:modified xsi:type="dcterms:W3CDTF">2017-05-23T11:23:26Z</dcterms:modified>
</cp:coreProperties>
</file>