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8" r:id="rId4"/>
    <p:sldId id="259" r:id="rId5"/>
    <p:sldId id="260" r:id="rId6"/>
    <p:sldId id="261" r:id="rId7"/>
    <p:sldId id="262" r:id="rId8"/>
    <p:sldId id="263" r:id="rId9"/>
    <p:sldId id="267" r:id="rId10"/>
    <p:sldId id="264" r:id="rId11"/>
    <p:sldId id="269" r:id="rId12"/>
    <p:sldId id="266"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BE"/>
          </a:p>
        </p:txBody>
      </p:sp>
      <p:sp>
        <p:nvSpPr>
          <p:cNvPr id="4" name="Espace réservé de la date 3"/>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7522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411287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1387552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421366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2947720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871365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342010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143446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436429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1444552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6C763E3-3C21-40FE-A2B5-D780878A265A}" type="datetimeFigureOut">
              <a:rPr lang="fr-BE" smtClean="0"/>
              <a:t>13/11/2020</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C136825-48FA-4359-9F6C-D058B0AA4731}" type="slidenum">
              <a:rPr lang="fr-BE" smtClean="0"/>
              <a:t>‹N°›</a:t>
            </a:fld>
            <a:endParaRPr lang="fr-BE" dirty="0"/>
          </a:p>
        </p:txBody>
      </p:sp>
    </p:spTree>
    <p:extLst>
      <p:ext uri="{BB962C8B-B14F-4D97-AF65-F5344CB8AC3E}">
        <p14:creationId xmlns:p14="http://schemas.microsoft.com/office/powerpoint/2010/main" val="3940050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763E3-3C21-40FE-A2B5-D780878A265A}" type="datetimeFigureOut">
              <a:rPr lang="fr-BE" smtClean="0"/>
              <a:t>13/11/2020</a:t>
            </a:fld>
            <a:endParaRPr lang="fr-BE"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36825-48FA-4359-9F6C-D058B0AA4731}" type="slidenum">
              <a:rPr lang="fr-BE" smtClean="0"/>
              <a:t>‹N°›</a:t>
            </a:fld>
            <a:endParaRPr lang="fr-BE" dirty="0"/>
          </a:p>
        </p:txBody>
      </p:sp>
    </p:spTree>
    <p:extLst>
      <p:ext uri="{BB962C8B-B14F-4D97-AF65-F5344CB8AC3E}">
        <p14:creationId xmlns:p14="http://schemas.microsoft.com/office/powerpoint/2010/main" val="3450133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Test_salivaire@aviq.be" TargetMode="External"/><Relationship Id="rId2" Type="http://schemas.openxmlformats.org/officeDocument/2006/relationships/hyperlink" Target="mailto:aines@aviq.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est-covid.uliege.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BE" dirty="0" smtClean="0"/>
              <a:t>Testing salivaire dans les MR-MRS</a:t>
            </a:r>
            <a:endParaRPr lang="fr-BE" dirty="0"/>
          </a:p>
        </p:txBody>
      </p:sp>
      <p:sp>
        <p:nvSpPr>
          <p:cNvPr id="3" name="Sous-titre 2"/>
          <p:cNvSpPr>
            <a:spLocks noGrp="1"/>
          </p:cNvSpPr>
          <p:nvPr>
            <p:ph type="subTitle" idx="1"/>
          </p:nvPr>
        </p:nvSpPr>
        <p:spPr/>
        <p:txBody>
          <a:bodyPr/>
          <a:lstStyle/>
          <a:p>
            <a:endParaRPr lang="fr-BE" dirty="0"/>
          </a:p>
        </p:txBody>
      </p:sp>
    </p:spTree>
    <p:extLst>
      <p:ext uri="{BB962C8B-B14F-4D97-AF65-F5344CB8AC3E}">
        <p14:creationId xmlns:p14="http://schemas.microsoft.com/office/powerpoint/2010/main" val="3776345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Encodage </a:t>
            </a:r>
            <a:r>
              <a:rPr lang="fr-BE" dirty="0" smtClean="0"/>
              <a:t>résultats positifs dans la BD </a:t>
            </a:r>
            <a:r>
              <a:rPr lang="fr-BE" dirty="0"/>
              <a:t>de </a:t>
            </a:r>
            <a:r>
              <a:rPr lang="fr-BE" dirty="0" err="1"/>
              <a:t>Sciensano</a:t>
            </a:r>
            <a:r>
              <a:rPr lang="fr-BE" dirty="0"/>
              <a:t> </a:t>
            </a:r>
          </a:p>
        </p:txBody>
      </p:sp>
      <p:sp>
        <p:nvSpPr>
          <p:cNvPr id="3" name="Espace réservé du contenu 2"/>
          <p:cNvSpPr>
            <a:spLocks noGrp="1"/>
          </p:cNvSpPr>
          <p:nvPr>
            <p:ph idx="1"/>
          </p:nvPr>
        </p:nvSpPr>
        <p:spPr/>
        <p:txBody>
          <a:bodyPr>
            <a:normAutofit/>
          </a:bodyPr>
          <a:lstStyle/>
          <a:p>
            <a:endParaRPr lang="fr-BE" dirty="0" smtClean="0"/>
          </a:p>
          <a:p>
            <a:r>
              <a:rPr lang="fr-BE" dirty="0"/>
              <a:t>Dans un premier temps, L’</a:t>
            </a:r>
            <a:r>
              <a:rPr lang="fr-BE" dirty="0" err="1"/>
              <a:t>Uliège</a:t>
            </a:r>
            <a:r>
              <a:rPr lang="fr-BE" dirty="0"/>
              <a:t> s'est engagé à transmettre une liste des cas positif à </a:t>
            </a:r>
            <a:r>
              <a:rPr lang="fr-BE" dirty="0" err="1"/>
              <a:t>Sciensano</a:t>
            </a:r>
            <a:r>
              <a:rPr lang="fr-BE" dirty="0"/>
              <a:t> </a:t>
            </a:r>
          </a:p>
          <a:p>
            <a:endParaRPr lang="fr-BE" dirty="0"/>
          </a:p>
          <a:p>
            <a:r>
              <a:rPr lang="fr-BE" dirty="0"/>
              <a:t>Le professionnel ou son médecin doit informer le contact </a:t>
            </a:r>
            <a:r>
              <a:rPr lang="fr-BE" dirty="0" err="1"/>
              <a:t>tracing</a:t>
            </a:r>
            <a:r>
              <a:rPr lang="fr-BE" dirty="0"/>
              <a:t>,</a:t>
            </a:r>
          </a:p>
          <a:p>
            <a:endParaRPr lang="fr-BE" dirty="0"/>
          </a:p>
        </p:txBody>
      </p:sp>
    </p:spTree>
    <p:extLst>
      <p:ext uri="{BB962C8B-B14F-4D97-AF65-F5344CB8AC3E}">
        <p14:creationId xmlns:p14="http://schemas.microsoft.com/office/powerpoint/2010/main" val="4285437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smtClean="0"/>
              <a:t>Testing</a:t>
            </a:r>
            <a:r>
              <a:rPr lang="fr-BE" dirty="0" smtClean="0"/>
              <a:t> </a:t>
            </a:r>
            <a:r>
              <a:rPr lang="fr-BE" dirty="0" err="1" smtClean="0"/>
              <a:t>généraisé</a:t>
            </a:r>
            <a:endParaRPr lang="fr-BE" dirty="0"/>
          </a:p>
        </p:txBody>
      </p:sp>
      <p:sp>
        <p:nvSpPr>
          <p:cNvPr id="3" name="Espace réservé du contenu 2"/>
          <p:cNvSpPr>
            <a:spLocks noGrp="1"/>
          </p:cNvSpPr>
          <p:nvPr>
            <p:ph idx="1"/>
          </p:nvPr>
        </p:nvSpPr>
        <p:spPr/>
        <p:txBody>
          <a:bodyPr/>
          <a:lstStyle/>
          <a:p>
            <a:r>
              <a:rPr lang="fr-BE" u="sng" dirty="0" smtClean="0"/>
              <a:t>Petit </a:t>
            </a:r>
            <a:r>
              <a:rPr lang="fr-BE" u="sng" dirty="0"/>
              <a:t>rappel, </a:t>
            </a:r>
            <a:endParaRPr lang="fr-BE" dirty="0"/>
          </a:p>
          <a:p>
            <a:pPr marL="0" indent="0">
              <a:buNone/>
            </a:pPr>
            <a:endParaRPr lang="fr-BE" dirty="0"/>
          </a:p>
          <a:p>
            <a:r>
              <a:rPr lang="fr-BE" dirty="0"/>
              <a:t>Semaine 1, si 2 cas positifs au test salivaire -&gt; possibilité de test généralisé pour l’ensemble des résidents;</a:t>
            </a:r>
          </a:p>
          <a:p>
            <a:r>
              <a:rPr lang="fr-BE" dirty="0"/>
              <a:t>Semaine 2, si 2 cas positifs au test salivaire -&gt; possibilité de test généralisé pour les résidents ayant eu un résultat négatif au test PCR de la semaine 1 et ainsi de suite.</a:t>
            </a:r>
          </a:p>
          <a:p>
            <a:endParaRPr lang="fr-BE" dirty="0"/>
          </a:p>
        </p:txBody>
      </p:sp>
    </p:spTree>
    <p:extLst>
      <p:ext uri="{BB962C8B-B14F-4D97-AF65-F5344CB8AC3E}">
        <p14:creationId xmlns:p14="http://schemas.microsoft.com/office/powerpoint/2010/main" val="410303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Question</a:t>
            </a:r>
            <a:endParaRPr lang="fr-BE" dirty="0"/>
          </a:p>
        </p:txBody>
      </p:sp>
      <p:sp>
        <p:nvSpPr>
          <p:cNvPr id="3" name="Espace réservé du contenu 2"/>
          <p:cNvSpPr>
            <a:spLocks noGrp="1"/>
          </p:cNvSpPr>
          <p:nvPr>
            <p:ph idx="1"/>
          </p:nvPr>
        </p:nvSpPr>
        <p:spPr/>
        <p:txBody>
          <a:bodyPr/>
          <a:lstStyle/>
          <a:p>
            <a:r>
              <a:rPr lang="fr-BE" dirty="0" smtClean="0"/>
              <a:t>Comment va s’organiser le second tour de tests;</a:t>
            </a:r>
          </a:p>
          <a:p>
            <a:r>
              <a:rPr lang="fr-BE" dirty="0" smtClean="0"/>
              <a:t>Toutes les maisons devront être testés à j+10 qu’elles aient ou pas fait un test généralisé via la plateforme fédérale,</a:t>
            </a:r>
          </a:p>
          <a:p>
            <a:r>
              <a:rPr lang="fr-BE" dirty="0" smtClean="0"/>
              <a:t>A terme, l’</a:t>
            </a:r>
            <a:r>
              <a:rPr lang="fr-BE" dirty="0" err="1" smtClean="0"/>
              <a:t>Uliège</a:t>
            </a:r>
            <a:r>
              <a:rPr lang="fr-BE" dirty="0" smtClean="0"/>
              <a:t> aimerait que l’ensemble des tests soient réalisés sur 7 jours</a:t>
            </a:r>
          </a:p>
          <a:p>
            <a:endParaRPr lang="fr-BE" dirty="0" smtClean="0"/>
          </a:p>
        </p:txBody>
      </p:sp>
    </p:spTree>
    <p:extLst>
      <p:ext uri="{BB962C8B-B14F-4D97-AF65-F5344CB8AC3E}">
        <p14:creationId xmlns:p14="http://schemas.microsoft.com/office/powerpoint/2010/main" val="2304020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Adresse mail de contact</a:t>
            </a:r>
            <a:endParaRPr lang="fr-BE" dirty="0"/>
          </a:p>
        </p:txBody>
      </p:sp>
      <p:sp>
        <p:nvSpPr>
          <p:cNvPr id="3" name="Espace réservé du contenu 2"/>
          <p:cNvSpPr>
            <a:spLocks noGrp="1"/>
          </p:cNvSpPr>
          <p:nvPr>
            <p:ph idx="1"/>
          </p:nvPr>
        </p:nvSpPr>
        <p:spPr/>
        <p:txBody>
          <a:bodyPr>
            <a:normAutofit/>
          </a:bodyPr>
          <a:lstStyle/>
          <a:p>
            <a:r>
              <a:rPr lang="fr-BE" dirty="0"/>
              <a:t>numerogratuit@aviq.be  </a:t>
            </a:r>
            <a:r>
              <a:rPr lang="fr-BE" dirty="0" smtClean="0"/>
              <a:t>: pour les questions générales</a:t>
            </a:r>
          </a:p>
          <a:p>
            <a:endParaRPr lang="fr-BE" dirty="0"/>
          </a:p>
          <a:p>
            <a:r>
              <a:rPr lang="fr-BE" dirty="0" smtClean="0">
                <a:hlinkClick r:id="rId2"/>
              </a:rPr>
              <a:t>aines@aviq.be</a:t>
            </a:r>
            <a:r>
              <a:rPr lang="fr-BE" dirty="0" smtClean="0"/>
              <a:t> : pour les demandes de </a:t>
            </a:r>
            <a:r>
              <a:rPr lang="fr-BE" dirty="0" err="1" smtClean="0"/>
              <a:t>testing</a:t>
            </a:r>
            <a:r>
              <a:rPr lang="fr-BE" dirty="0" smtClean="0"/>
              <a:t> généralisé</a:t>
            </a:r>
          </a:p>
          <a:p>
            <a:endParaRPr lang="fr-BE" dirty="0" smtClean="0"/>
          </a:p>
          <a:p>
            <a:r>
              <a:rPr lang="fr-BE" dirty="0" smtClean="0">
                <a:hlinkClick r:id="rId3"/>
              </a:rPr>
              <a:t>Test_salivaire@aviq.be</a:t>
            </a:r>
            <a:r>
              <a:rPr lang="fr-BE" dirty="0" smtClean="0"/>
              <a:t> : problème adresses mail, etc.</a:t>
            </a:r>
          </a:p>
        </p:txBody>
      </p:sp>
    </p:spTree>
    <p:extLst>
      <p:ext uri="{BB962C8B-B14F-4D97-AF65-F5344CB8AC3E}">
        <p14:creationId xmlns:p14="http://schemas.microsoft.com/office/powerpoint/2010/main" val="2750102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pPr algn="just"/>
            <a:r>
              <a:rPr lang="fr-BE" dirty="0"/>
              <a:t>Le Gouvernement wallon a pris la décision de mettre en place un screening par test salivaire pour le personnel des maisons de repos et maisons de repos et de soins, de manière répétée sur plusieurs semaines. </a:t>
            </a:r>
            <a:endParaRPr lang="fr-BE" dirty="0" smtClean="0"/>
          </a:p>
          <a:p>
            <a:pPr algn="just"/>
            <a:endParaRPr lang="fr-BE" dirty="0"/>
          </a:p>
          <a:p>
            <a:pPr algn="just"/>
            <a:r>
              <a:rPr lang="fr-BE" dirty="0" smtClean="0"/>
              <a:t>Test salivaire : un tube dans lequel il faut cracher dedans.  </a:t>
            </a:r>
            <a:endParaRPr lang="fr-BE" dirty="0"/>
          </a:p>
        </p:txBody>
      </p:sp>
    </p:spTree>
    <p:extLst>
      <p:ext uri="{BB962C8B-B14F-4D97-AF65-F5344CB8AC3E}">
        <p14:creationId xmlns:p14="http://schemas.microsoft.com/office/powerpoint/2010/main" val="618447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timing</a:t>
            </a:r>
            <a:endParaRPr lang="fr-BE" dirty="0"/>
          </a:p>
        </p:txBody>
      </p:sp>
      <p:sp>
        <p:nvSpPr>
          <p:cNvPr id="3" name="Espace réservé du contenu 2"/>
          <p:cNvSpPr>
            <a:spLocks noGrp="1"/>
          </p:cNvSpPr>
          <p:nvPr>
            <p:ph idx="1"/>
          </p:nvPr>
        </p:nvSpPr>
        <p:spPr/>
        <p:txBody>
          <a:bodyPr/>
          <a:lstStyle/>
          <a:p>
            <a:r>
              <a:rPr lang="fr-BE" dirty="0" smtClean="0"/>
              <a:t>Testing salivaire à intervalle régulier ( +/- 10 jours) dans les MR et MRS </a:t>
            </a:r>
          </a:p>
          <a:p>
            <a:r>
              <a:rPr lang="fr-BE" dirty="0" smtClean="0"/>
              <a:t>L’</a:t>
            </a:r>
            <a:r>
              <a:rPr lang="fr-BE" dirty="0" err="1" smtClean="0"/>
              <a:t>ULiège</a:t>
            </a:r>
            <a:r>
              <a:rPr lang="fr-BE" dirty="0" smtClean="0"/>
              <a:t> fait le planning de la remise des kits d’autoprélèvement</a:t>
            </a:r>
          </a:p>
          <a:p>
            <a:r>
              <a:rPr lang="fr-BE" dirty="0" smtClean="0"/>
              <a:t>L</a:t>
            </a:r>
            <a:r>
              <a:rPr lang="fr-BE" dirty="0"/>
              <a:t>’ ULiège </a:t>
            </a:r>
            <a:r>
              <a:rPr lang="fr-BE" dirty="0" smtClean="0"/>
              <a:t>fait le planning de la réalisation </a:t>
            </a:r>
            <a:r>
              <a:rPr lang="fr-BE" smtClean="0"/>
              <a:t>des tests</a:t>
            </a:r>
            <a:endParaRPr lang="fr-BE" dirty="0" smtClean="0"/>
          </a:p>
          <a:p>
            <a:r>
              <a:rPr lang="fr-BE" dirty="0" smtClean="0"/>
              <a:t>L</a:t>
            </a:r>
            <a:r>
              <a:rPr lang="fr-BE" dirty="0"/>
              <a:t>’ ULiège </a:t>
            </a:r>
            <a:r>
              <a:rPr lang="fr-BE" dirty="0" smtClean="0"/>
              <a:t>fait le planning de la remise par les MR/MRS des tests réalisés</a:t>
            </a:r>
          </a:p>
          <a:p>
            <a:endParaRPr lang="fr-BE" dirty="0"/>
          </a:p>
          <a:p>
            <a:r>
              <a:rPr lang="fr-BE" dirty="0" smtClean="0"/>
              <a:t>L’information est communiquée par mail aux responsables des MR/MRS par l’AVIQ</a:t>
            </a:r>
          </a:p>
          <a:p>
            <a:endParaRPr lang="fr-BE" dirty="0"/>
          </a:p>
        </p:txBody>
      </p:sp>
    </p:spTree>
    <p:extLst>
      <p:ext uri="{BB962C8B-B14F-4D97-AF65-F5344CB8AC3E}">
        <p14:creationId xmlns:p14="http://schemas.microsoft.com/office/powerpoint/2010/main" val="341173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Procédure</a:t>
            </a:r>
            <a:endParaRPr lang="fr-BE" dirty="0"/>
          </a:p>
        </p:txBody>
      </p:sp>
      <p:sp>
        <p:nvSpPr>
          <p:cNvPr id="3" name="Espace réservé du contenu 2"/>
          <p:cNvSpPr>
            <a:spLocks noGrp="1"/>
          </p:cNvSpPr>
          <p:nvPr>
            <p:ph idx="1"/>
          </p:nvPr>
        </p:nvSpPr>
        <p:spPr/>
        <p:txBody>
          <a:bodyPr>
            <a:normAutofit lnSpcReduction="10000"/>
          </a:bodyPr>
          <a:lstStyle/>
          <a:p>
            <a:pPr algn="just"/>
            <a:r>
              <a:rPr lang="fr-BE" dirty="0" smtClean="0"/>
              <a:t>13 points relais choisis en Wallonie en fonction de la localisation des MR/MRS, certains seront mobiles</a:t>
            </a:r>
          </a:p>
          <a:p>
            <a:pPr algn="just"/>
            <a:r>
              <a:rPr lang="fr-BE" dirty="0" smtClean="0"/>
              <a:t>Chaque MR/MRS va être associée à un point relais</a:t>
            </a:r>
          </a:p>
          <a:p>
            <a:pPr algn="just"/>
            <a:r>
              <a:rPr lang="fr-BE" dirty="0" smtClean="0"/>
              <a:t>Le directeur ou un membre de son équipe devra aller chercher les kits au points relais le jour défini par l’ULiège</a:t>
            </a:r>
          </a:p>
          <a:p>
            <a:pPr algn="just"/>
            <a:r>
              <a:rPr lang="fr-BE" dirty="0" smtClean="0"/>
              <a:t>Le responsable devra se charger de remettre à son personnel présents et absents un kit d’autoprélèvement</a:t>
            </a:r>
          </a:p>
          <a:p>
            <a:pPr algn="just"/>
            <a:r>
              <a:rPr lang="fr-BE" dirty="0" smtClean="0"/>
              <a:t>Le jour du dépôt des tests au point relais, défini par l’ULiège, le personnel devra faire le test et le responsable devra ramener les tests au point relais </a:t>
            </a:r>
            <a:endParaRPr lang="fr-BE" dirty="0"/>
          </a:p>
        </p:txBody>
      </p:sp>
    </p:spTree>
    <p:extLst>
      <p:ext uri="{BB962C8B-B14F-4D97-AF65-F5344CB8AC3E}">
        <p14:creationId xmlns:p14="http://schemas.microsoft.com/office/powerpoint/2010/main" val="267965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Résultat des tests</a:t>
            </a:r>
            <a:endParaRPr lang="fr-BE" dirty="0"/>
          </a:p>
        </p:txBody>
      </p:sp>
      <p:sp>
        <p:nvSpPr>
          <p:cNvPr id="3" name="Espace réservé du contenu 2"/>
          <p:cNvSpPr>
            <a:spLocks noGrp="1"/>
          </p:cNvSpPr>
          <p:nvPr>
            <p:ph idx="1"/>
          </p:nvPr>
        </p:nvSpPr>
        <p:spPr/>
        <p:txBody>
          <a:bodyPr/>
          <a:lstStyle/>
          <a:p>
            <a:r>
              <a:rPr lang="fr-BE" dirty="0" smtClean="0"/>
              <a:t>3 informations :</a:t>
            </a:r>
          </a:p>
          <a:p>
            <a:pPr algn="just"/>
            <a:r>
              <a:rPr lang="fr-BE" dirty="0" smtClean="0"/>
              <a:t>Le personnel se rend sur le lien :  </a:t>
            </a:r>
            <a:r>
              <a:rPr lang="fr-BE" dirty="0" smtClean="0">
                <a:hlinkClick r:id="rId2"/>
              </a:rPr>
              <a:t>https://test-covid.uliege.be</a:t>
            </a:r>
            <a:r>
              <a:rPr lang="fr-BE" dirty="0" smtClean="0"/>
              <a:t> pour y avoir ses résultats;</a:t>
            </a:r>
          </a:p>
          <a:p>
            <a:pPr algn="just"/>
            <a:r>
              <a:rPr lang="fr-BE" dirty="0" smtClean="0"/>
              <a:t>L’ULiège transmet un rapport au responsable de la MR/MRS indiquant le nbre de tests positifs, négatifs, ininterprétables (résultat anonymisé)</a:t>
            </a:r>
          </a:p>
          <a:p>
            <a:pPr algn="just"/>
            <a:r>
              <a:rPr lang="fr-BE" dirty="0" smtClean="0"/>
              <a:t>L’ULiège transmet un rapport à l’AVIQ en indiquant le nbre de tests positifs, négatifs, ininterprétables dans les </a:t>
            </a:r>
            <a:r>
              <a:rPr lang="fr-BE" dirty="0"/>
              <a:t>maisons (résultat </a:t>
            </a:r>
            <a:r>
              <a:rPr lang="fr-BE" dirty="0" err="1"/>
              <a:t>anonymisé</a:t>
            </a:r>
            <a:r>
              <a:rPr lang="fr-BE" dirty="0"/>
              <a:t>)</a:t>
            </a:r>
            <a:endParaRPr lang="fr-BE" dirty="0" smtClean="0"/>
          </a:p>
          <a:p>
            <a:pPr algn="just"/>
            <a:endParaRPr lang="fr-BE" dirty="0" smtClean="0"/>
          </a:p>
          <a:p>
            <a:endParaRPr lang="fr-BE" dirty="0"/>
          </a:p>
        </p:txBody>
      </p:sp>
    </p:spTree>
    <p:extLst>
      <p:ext uri="{BB962C8B-B14F-4D97-AF65-F5344CB8AC3E}">
        <p14:creationId xmlns:p14="http://schemas.microsoft.com/office/powerpoint/2010/main" val="206892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Remise des résultat</a:t>
            </a:r>
            <a:endParaRPr lang="fr-BE" dirty="0"/>
          </a:p>
        </p:txBody>
      </p:sp>
      <p:sp>
        <p:nvSpPr>
          <p:cNvPr id="3" name="Espace réservé du contenu 2"/>
          <p:cNvSpPr>
            <a:spLocks noGrp="1"/>
          </p:cNvSpPr>
          <p:nvPr>
            <p:ph idx="1"/>
          </p:nvPr>
        </p:nvSpPr>
        <p:spPr/>
        <p:txBody>
          <a:bodyPr/>
          <a:lstStyle/>
          <a:p>
            <a:pPr algn="just"/>
            <a:r>
              <a:rPr lang="fr-BE" dirty="0"/>
              <a:t>Résultat positif : le personnel doit se mettre en isolement par rapport à ses proches,</a:t>
            </a:r>
          </a:p>
          <a:p>
            <a:pPr algn="just"/>
            <a:r>
              <a:rPr lang="fr-BE" dirty="0"/>
              <a:t>Il nous semble opportun d’en informer, le plus rapidement possible, le Directeur ou son remplaçant, afin qu’ils puissent prendre toutes les mesures nécessaires dans son établissement pour éviter la propagation du virus (</a:t>
            </a:r>
            <a:r>
              <a:rPr lang="fr-BE" dirty="0" err="1"/>
              <a:t>tracing</a:t>
            </a:r>
            <a:r>
              <a:rPr lang="fr-BE" dirty="0"/>
              <a:t>) et discuter, si le personnel est  asymptomatique, d’éventuelles contributions encore possibles sur son lieu de travail, en accord avec les procédures recommandées par </a:t>
            </a:r>
            <a:r>
              <a:rPr lang="fr-BE" dirty="0" err="1"/>
              <a:t>Sciensano</a:t>
            </a:r>
            <a:r>
              <a:rPr lang="fr-BE" dirty="0"/>
              <a:t>.</a:t>
            </a:r>
          </a:p>
          <a:p>
            <a:endParaRPr lang="fr-BE" dirty="0"/>
          </a:p>
        </p:txBody>
      </p:sp>
    </p:spTree>
    <p:extLst>
      <p:ext uri="{BB962C8B-B14F-4D97-AF65-F5344CB8AC3E}">
        <p14:creationId xmlns:p14="http://schemas.microsoft.com/office/powerpoint/2010/main" val="1482824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dirty="0"/>
          </a:p>
        </p:txBody>
      </p:sp>
      <p:sp>
        <p:nvSpPr>
          <p:cNvPr id="3" name="Espace réservé du contenu 2"/>
          <p:cNvSpPr>
            <a:spLocks noGrp="1"/>
          </p:cNvSpPr>
          <p:nvPr>
            <p:ph idx="1"/>
          </p:nvPr>
        </p:nvSpPr>
        <p:spPr>
          <a:xfrm>
            <a:off x="838200" y="1690688"/>
            <a:ext cx="10515600" cy="6265273"/>
          </a:xfrm>
        </p:spPr>
        <p:txBody>
          <a:bodyPr/>
          <a:lstStyle/>
          <a:p>
            <a:pPr algn="just"/>
            <a:r>
              <a:rPr lang="fr-BE" dirty="0" smtClean="0"/>
              <a:t>Résultat négatif : cela ne garantit pas l’absence de contamination. Le personnel doit continuer à prendre toutes les précautions et de continuer à mettre en place les gestes barrières</a:t>
            </a:r>
          </a:p>
          <a:p>
            <a:pPr algn="just"/>
            <a:r>
              <a:rPr lang="fr-BE" dirty="0" smtClean="0"/>
              <a:t>Résultat ininterprétable : soit le kit est cassé dans le transport, soit il a été réalisé dans de mauvaises conditions, donc impossible de l’interpréter, le personnel doit continuer à prendre toutes les précautions et de continuer à mettre en place les gestes barrières</a:t>
            </a:r>
          </a:p>
          <a:p>
            <a:pPr algn="just"/>
            <a:endParaRPr lang="fr-BE" dirty="0"/>
          </a:p>
        </p:txBody>
      </p:sp>
    </p:spTree>
    <p:extLst>
      <p:ext uri="{BB962C8B-B14F-4D97-AF65-F5344CB8AC3E}">
        <p14:creationId xmlns:p14="http://schemas.microsoft.com/office/powerpoint/2010/main" val="4098830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Délai de remise des résultats</a:t>
            </a:r>
            <a:endParaRPr lang="fr-BE" dirty="0"/>
          </a:p>
        </p:txBody>
      </p:sp>
      <p:sp>
        <p:nvSpPr>
          <p:cNvPr id="3" name="Espace réservé du contenu 2"/>
          <p:cNvSpPr>
            <a:spLocks noGrp="1"/>
          </p:cNvSpPr>
          <p:nvPr>
            <p:ph idx="1"/>
          </p:nvPr>
        </p:nvSpPr>
        <p:spPr/>
        <p:txBody>
          <a:bodyPr/>
          <a:lstStyle/>
          <a:p>
            <a:r>
              <a:rPr lang="fr-BE" dirty="0" smtClean="0"/>
              <a:t>24h pour les résultats négatifs</a:t>
            </a:r>
          </a:p>
          <a:p>
            <a:r>
              <a:rPr lang="fr-BE" dirty="0" smtClean="0"/>
              <a:t>24 à 48h pour les résultats positifs</a:t>
            </a:r>
          </a:p>
          <a:p>
            <a:endParaRPr lang="fr-BE" dirty="0"/>
          </a:p>
        </p:txBody>
      </p:sp>
    </p:spTree>
    <p:extLst>
      <p:ext uri="{BB962C8B-B14F-4D97-AF65-F5344CB8AC3E}">
        <p14:creationId xmlns:p14="http://schemas.microsoft.com/office/powerpoint/2010/main" val="3198612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suivi</a:t>
            </a:r>
            <a:endParaRPr lang="fr-BE" dirty="0"/>
          </a:p>
        </p:txBody>
      </p:sp>
      <p:sp>
        <p:nvSpPr>
          <p:cNvPr id="3" name="Espace réservé du contenu 2"/>
          <p:cNvSpPr>
            <a:spLocks noGrp="1"/>
          </p:cNvSpPr>
          <p:nvPr>
            <p:ph idx="1"/>
          </p:nvPr>
        </p:nvSpPr>
        <p:spPr/>
        <p:txBody>
          <a:bodyPr/>
          <a:lstStyle/>
          <a:p>
            <a:r>
              <a:rPr lang="fr-BE" dirty="0" smtClean="0"/>
              <a:t>Quand il y a deux cas positifs dans le personnel</a:t>
            </a:r>
          </a:p>
          <a:p>
            <a:endParaRPr lang="fr-BE" dirty="0"/>
          </a:p>
          <a:p>
            <a:r>
              <a:rPr lang="fr-BE" dirty="0" smtClean="0"/>
              <a:t>Le responsable peut demander un </a:t>
            </a:r>
            <a:r>
              <a:rPr lang="fr-BE" u="sng" dirty="0" smtClean="0"/>
              <a:t>test généralisé via la plateforme </a:t>
            </a:r>
            <a:r>
              <a:rPr lang="fr-BE" dirty="0" smtClean="0"/>
              <a:t>fédérale en passant par l’adresse mail de la </a:t>
            </a:r>
            <a:r>
              <a:rPr lang="fr-BE" dirty="0"/>
              <a:t>direction ainés (aines@aviq.be </a:t>
            </a:r>
            <a:r>
              <a:rPr lang="fr-BE" dirty="0" smtClean="0"/>
              <a:t>)</a:t>
            </a:r>
          </a:p>
          <a:p>
            <a:endParaRPr lang="fr-BE" dirty="0"/>
          </a:p>
          <a:p>
            <a:r>
              <a:rPr lang="fr-BE" dirty="0" smtClean="0"/>
              <a:t>Attention : </a:t>
            </a:r>
            <a:r>
              <a:rPr lang="fr-BE" u="sng" dirty="0" smtClean="0"/>
              <a:t>uniquement pour l’ensemble des résidents</a:t>
            </a:r>
          </a:p>
          <a:p>
            <a:r>
              <a:rPr lang="fr-BE" dirty="0"/>
              <a:t> </a:t>
            </a:r>
            <a:r>
              <a:rPr lang="fr-BE" dirty="0" smtClean="0"/>
              <a:t>                    il n’est plus nécessaire de faire le </a:t>
            </a:r>
            <a:r>
              <a:rPr lang="fr-BE" dirty="0" err="1" smtClean="0"/>
              <a:t>tracing</a:t>
            </a:r>
            <a:endParaRPr lang="fr-BE" dirty="0"/>
          </a:p>
        </p:txBody>
      </p:sp>
    </p:spTree>
    <p:extLst>
      <p:ext uri="{BB962C8B-B14F-4D97-AF65-F5344CB8AC3E}">
        <p14:creationId xmlns:p14="http://schemas.microsoft.com/office/powerpoint/2010/main" val="4877520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677</Words>
  <Application>Microsoft Office PowerPoint</Application>
  <PresentationFormat>Grand écran</PresentationFormat>
  <Paragraphs>57</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Testing salivaire dans les MR-MRS</vt:lpstr>
      <vt:lpstr>Présentation PowerPoint</vt:lpstr>
      <vt:lpstr>timing</vt:lpstr>
      <vt:lpstr>Procédure</vt:lpstr>
      <vt:lpstr>Résultat des tests</vt:lpstr>
      <vt:lpstr>Remise des résultat</vt:lpstr>
      <vt:lpstr>Présentation PowerPoint</vt:lpstr>
      <vt:lpstr>Délai de remise des résultats</vt:lpstr>
      <vt:lpstr>suivi</vt:lpstr>
      <vt:lpstr>Encodage résultats positifs dans la BD de Sciensano </vt:lpstr>
      <vt:lpstr>Testing généraisé</vt:lpstr>
      <vt:lpstr>Question</vt:lpstr>
      <vt:lpstr>Adresse mail de contact</vt:lpstr>
    </vt:vector>
  </TitlesOfParts>
  <Company>AWIPH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salivaire dans les MR-MRS</dc:title>
  <dc:creator>CONIGLIO Sarina</dc:creator>
  <cp:lastModifiedBy>CONIGLIO Sarina</cp:lastModifiedBy>
  <cp:revision>28</cp:revision>
  <dcterms:created xsi:type="dcterms:W3CDTF">2020-11-06T12:06:39Z</dcterms:created>
  <dcterms:modified xsi:type="dcterms:W3CDTF">2020-11-13T09:10:22Z</dcterms:modified>
</cp:coreProperties>
</file>